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6" r:id="rId1"/>
  </p:sldMasterIdLst>
  <p:handoutMasterIdLst>
    <p:handoutMasterId r:id="rId25"/>
  </p:handoutMasterIdLst>
  <p:sldIdLst>
    <p:sldId id="256" r:id="rId2"/>
    <p:sldId id="262" r:id="rId3"/>
    <p:sldId id="282" r:id="rId4"/>
    <p:sldId id="285" r:id="rId5"/>
    <p:sldId id="283" r:id="rId6"/>
    <p:sldId id="264" r:id="rId7"/>
    <p:sldId id="263" r:id="rId8"/>
    <p:sldId id="281" r:id="rId9"/>
    <p:sldId id="261" r:id="rId10"/>
    <p:sldId id="265" r:id="rId11"/>
    <p:sldId id="275" r:id="rId12"/>
    <p:sldId id="268" r:id="rId13"/>
    <p:sldId id="266" r:id="rId14"/>
    <p:sldId id="269" r:id="rId15"/>
    <p:sldId id="267" r:id="rId16"/>
    <p:sldId id="271" r:id="rId17"/>
    <p:sldId id="273" r:id="rId18"/>
    <p:sldId id="274" r:id="rId19"/>
    <p:sldId id="277" r:id="rId20"/>
    <p:sldId id="278" r:id="rId21"/>
    <p:sldId id="279" r:id="rId22"/>
    <p:sldId id="280" r:id="rId23"/>
    <p:sldId id="272" r:id="rId24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06" y="4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C911E3-54D8-468B-903F-2B59BEF028BF}" type="datetimeFigureOut">
              <a:rPr lang="cs-CZ" smtClean="0"/>
              <a:t>07.04.2022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3A813C-FDAD-4839-A175-A3B74FBFC1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17635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F4167-CB53-45F6-B806-DA2BDEE473E0}" type="datetimeFigureOut">
              <a:rPr lang="cs-CZ" smtClean="0"/>
              <a:t>07.04.2022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B23BB35-D6B4-430E-A9FB-1559A5A791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6789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F4167-CB53-45F6-B806-DA2BDEE473E0}" type="datetimeFigureOut">
              <a:rPr lang="cs-CZ" smtClean="0"/>
              <a:t>07.04.2022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23BB35-D6B4-430E-A9FB-1559A5A791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9842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F4167-CB53-45F6-B806-DA2BDEE473E0}" type="datetimeFigureOut">
              <a:rPr lang="cs-CZ" smtClean="0"/>
              <a:t>07.04.2022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23BB35-D6B4-430E-A9FB-1559A5A791C9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49535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F4167-CB53-45F6-B806-DA2BDEE473E0}" type="datetimeFigureOut">
              <a:rPr lang="cs-CZ" smtClean="0"/>
              <a:t>07.04.2022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23BB35-D6B4-430E-A9FB-1559A5A791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18091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F4167-CB53-45F6-B806-DA2BDEE473E0}" type="datetimeFigureOut">
              <a:rPr lang="cs-CZ" smtClean="0"/>
              <a:t>07.04.2022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23BB35-D6B4-430E-A9FB-1559A5A791C9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84651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F4167-CB53-45F6-B806-DA2BDEE473E0}" type="datetimeFigureOut">
              <a:rPr lang="cs-CZ" smtClean="0"/>
              <a:t>07.04.2022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23BB35-D6B4-430E-A9FB-1559A5A791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4293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F4167-CB53-45F6-B806-DA2BDEE473E0}" type="datetimeFigureOut">
              <a:rPr lang="cs-CZ" smtClean="0"/>
              <a:t>07.04.2022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BB35-D6B4-430E-A9FB-1559A5A791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78435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F4167-CB53-45F6-B806-DA2BDEE473E0}" type="datetimeFigureOut">
              <a:rPr lang="cs-CZ" smtClean="0"/>
              <a:t>07.04.2022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BB35-D6B4-430E-A9FB-1559A5A791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7699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F4167-CB53-45F6-B806-DA2BDEE473E0}" type="datetimeFigureOut">
              <a:rPr lang="cs-CZ" smtClean="0"/>
              <a:t>07.04.2022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BB35-D6B4-430E-A9FB-1559A5A791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7024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F4167-CB53-45F6-B806-DA2BDEE473E0}" type="datetimeFigureOut">
              <a:rPr lang="cs-CZ" smtClean="0"/>
              <a:t>07.04.2022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23BB35-D6B4-430E-A9FB-1559A5A791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3012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F4167-CB53-45F6-B806-DA2BDEE473E0}" type="datetimeFigureOut">
              <a:rPr lang="cs-CZ" smtClean="0"/>
              <a:t>07.04.2022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23BB35-D6B4-430E-A9FB-1559A5A791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1351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F4167-CB53-45F6-B806-DA2BDEE473E0}" type="datetimeFigureOut">
              <a:rPr lang="cs-CZ" smtClean="0"/>
              <a:t>07.04.2022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23BB35-D6B4-430E-A9FB-1559A5A791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31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F4167-CB53-45F6-B806-DA2BDEE473E0}" type="datetimeFigureOut">
              <a:rPr lang="cs-CZ" smtClean="0"/>
              <a:t>07.04.2022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BB35-D6B4-430E-A9FB-1559A5A791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8041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F4167-CB53-45F6-B806-DA2BDEE473E0}" type="datetimeFigureOut">
              <a:rPr lang="cs-CZ" smtClean="0"/>
              <a:t>07.04.2022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BB35-D6B4-430E-A9FB-1559A5A791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9628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F4167-CB53-45F6-B806-DA2BDEE473E0}" type="datetimeFigureOut">
              <a:rPr lang="cs-CZ" smtClean="0"/>
              <a:t>07.04.2022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BB35-D6B4-430E-A9FB-1559A5A791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1947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F4167-CB53-45F6-B806-DA2BDEE473E0}" type="datetimeFigureOut">
              <a:rPr lang="cs-CZ" smtClean="0"/>
              <a:t>07.04.2022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23BB35-D6B4-430E-A9FB-1559A5A791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2196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F4167-CB53-45F6-B806-DA2BDEE473E0}" type="datetimeFigureOut">
              <a:rPr lang="cs-CZ" smtClean="0"/>
              <a:t>07.04.2022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B23BB35-D6B4-430E-A9FB-1559A5A791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5353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  <p:sldLayoutId id="2147483918" r:id="rId2"/>
    <p:sldLayoutId id="2147483919" r:id="rId3"/>
    <p:sldLayoutId id="2147483920" r:id="rId4"/>
    <p:sldLayoutId id="2147483921" r:id="rId5"/>
    <p:sldLayoutId id="2147483922" r:id="rId6"/>
    <p:sldLayoutId id="2147483923" r:id="rId7"/>
    <p:sldLayoutId id="2147483924" r:id="rId8"/>
    <p:sldLayoutId id="2147483925" r:id="rId9"/>
    <p:sldLayoutId id="2147483926" r:id="rId10"/>
    <p:sldLayoutId id="2147483927" r:id="rId11"/>
    <p:sldLayoutId id="2147483928" r:id="rId12"/>
    <p:sldLayoutId id="2147483929" r:id="rId13"/>
    <p:sldLayoutId id="2147483930" r:id="rId14"/>
    <p:sldLayoutId id="2147483931" r:id="rId15"/>
    <p:sldLayoutId id="214748393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79034" y="2349602"/>
            <a:ext cx="9144000" cy="3906837"/>
          </a:xfrm>
        </p:spPr>
        <p:txBody>
          <a:bodyPr>
            <a:normAutofit fontScale="90000"/>
          </a:bodyPr>
          <a:lstStyle/>
          <a:p>
            <a:pPr>
              <a:spcBef>
                <a:spcPts val="1000"/>
              </a:spcBef>
            </a:pPr>
            <a:r>
              <a:rPr lang="cs-CZ" sz="8000" b="1" dirty="0" smtClean="0">
                <a:solidFill>
                  <a:srgbClr val="005A9E"/>
                </a:solidFill>
              </a:rPr>
              <a:t/>
            </a:r>
            <a:br>
              <a:rPr lang="cs-CZ" sz="8000" b="1" dirty="0" smtClean="0">
                <a:solidFill>
                  <a:srgbClr val="005A9E"/>
                </a:solidFill>
              </a:rPr>
            </a:br>
            <a:r>
              <a:rPr lang="cs-CZ" sz="8000" b="1" dirty="0">
                <a:solidFill>
                  <a:srgbClr val="005A9E"/>
                </a:solidFill>
              </a:rPr>
              <a:t/>
            </a:r>
            <a:br>
              <a:rPr lang="cs-CZ" sz="8000" b="1" dirty="0">
                <a:solidFill>
                  <a:srgbClr val="005A9E"/>
                </a:solidFill>
              </a:rPr>
            </a:br>
            <a:r>
              <a:rPr lang="cs-CZ" sz="8000" b="1" dirty="0" smtClean="0">
                <a:solidFill>
                  <a:srgbClr val="005A9E"/>
                </a:solidFill>
              </a:rPr>
              <a:t/>
            </a:r>
            <a:br>
              <a:rPr lang="cs-CZ" sz="8000" b="1" dirty="0" smtClean="0">
                <a:solidFill>
                  <a:srgbClr val="005A9E"/>
                </a:solidFill>
              </a:rPr>
            </a:br>
            <a:r>
              <a:rPr lang="cs-CZ" sz="8000" b="1" dirty="0">
                <a:solidFill>
                  <a:srgbClr val="005A9E"/>
                </a:solidFill>
              </a:rPr>
              <a:t/>
            </a:r>
            <a:br>
              <a:rPr lang="cs-CZ" sz="8000" b="1" dirty="0">
                <a:solidFill>
                  <a:srgbClr val="005A9E"/>
                </a:solidFill>
              </a:rPr>
            </a:br>
            <a:r>
              <a:rPr lang="cs-CZ" sz="8000" b="1" dirty="0" smtClean="0">
                <a:solidFill>
                  <a:srgbClr val="005A9E"/>
                </a:solidFill>
              </a:rPr>
              <a:t/>
            </a:r>
            <a:br>
              <a:rPr lang="cs-CZ" sz="8000" b="1" dirty="0" smtClean="0">
                <a:solidFill>
                  <a:srgbClr val="005A9E"/>
                </a:solidFill>
              </a:rPr>
            </a:br>
            <a:r>
              <a:rPr lang="cs-CZ" sz="8000" b="1" dirty="0" smtClean="0">
                <a:solidFill>
                  <a:srgbClr val="005A9E"/>
                </a:solidFill>
              </a:rPr>
              <a:t/>
            </a:r>
            <a:br>
              <a:rPr lang="cs-CZ" sz="8000" b="1" dirty="0" smtClean="0">
                <a:solidFill>
                  <a:srgbClr val="005A9E"/>
                </a:solidFill>
              </a:rPr>
            </a:br>
            <a:r>
              <a:rPr lang="cs-CZ" sz="8000" b="1" dirty="0">
                <a:solidFill>
                  <a:srgbClr val="005A9E"/>
                </a:solidFill>
              </a:rPr>
              <a:t/>
            </a:r>
            <a:br>
              <a:rPr lang="cs-CZ" sz="8000" b="1" dirty="0">
                <a:solidFill>
                  <a:srgbClr val="005A9E"/>
                </a:solidFill>
              </a:rPr>
            </a:br>
            <a:r>
              <a:rPr lang="cs-CZ" sz="8000" b="1" dirty="0" smtClean="0">
                <a:solidFill>
                  <a:srgbClr val="005A9E"/>
                </a:solidFill>
              </a:rPr>
              <a:t>Místní akční plánování </a:t>
            </a:r>
            <a:br>
              <a:rPr lang="cs-CZ" sz="8000" b="1" dirty="0" smtClean="0">
                <a:solidFill>
                  <a:srgbClr val="005A9E"/>
                </a:solidFill>
              </a:rPr>
            </a:br>
            <a:r>
              <a:rPr lang="cs-CZ" sz="8000" b="1" dirty="0" smtClean="0">
                <a:solidFill>
                  <a:srgbClr val="005A9E"/>
                </a:solidFill>
              </a:rPr>
              <a:t>v ORP Zlín</a:t>
            </a:r>
            <a:r>
              <a:rPr lang="cs-CZ" sz="4800" b="1" dirty="0">
                <a:solidFill>
                  <a:srgbClr val="005A9E"/>
                </a:solidFill>
              </a:rPr>
              <a:t/>
            </a:r>
            <a:br>
              <a:rPr lang="cs-CZ" sz="4800" b="1" dirty="0">
                <a:solidFill>
                  <a:srgbClr val="005A9E"/>
                </a:solidFill>
              </a:rPr>
            </a:br>
            <a:r>
              <a:rPr lang="cs-CZ" sz="4800" b="1" dirty="0">
                <a:solidFill>
                  <a:srgbClr val="005A9E"/>
                </a:solidFill>
              </a:rPr>
              <a:t/>
            </a:r>
            <a:br>
              <a:rPr lang="cs-CZ" sz="4800" b="1" dirty="0">
                <a:solidFill>
                  <a:srgbClr val="005A9E"/>
                </a:solidFill>
              </a:rPr>
            </a:br>
            <a:r>
              <a:rPr lang="cs-CZ" sz="4800" b="1" dirty="0" smtClean="0">
                <a:solidFill>
                  <a:srgbClr val="005A9E"/>
                </a:solidFill>
              </a:rPr>
              <a:t> </a:t>
            </a:r>
            <a:r>
              <a:rPr lang="cs-CZ" sz="4700" b="1" dirty="0" smtClean="0">
                <a:solidFill>
                  <a:srgbClr val="005A9E"/>
                </a:solidFill>
              </a:rPr>
              <a:t>Setkání </a:t>
            </a:r>
            <a:r>
              <a:rPr lang="cs-CZ" sz="4700" b="1" dirty="0" smtClean="0">
                <a:solidFill>
                  <a:srgbClr val="005A9E"/>
                </a:solidFill>
              </a:rPr>
              <a:t>starostů ORP Zlín 21.4.2022</a:t>
            </a:r>
            <a:r>
              <a:rPr lang="cs-CZ" sz="5400" b="1" dirty="0"/>
              <a:t/>
            </a:r>
            <a:br>
              <a:rPr lang="cs-CZ" sz="5400" b="1" dirty="0"/>
            </a:br>
            <a:r>
              <a:rPr lang="cs-CZ" sz="3100" dirty="0"/>
              <a:t/>
            </a:r>
            <a:br>
              <a:rPr lang="cs-CZ" sz="3100" dirty="0"/>
            </a:br>
            <a:endParaRPr lang="cs-CZ" sz="31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3369" y="5703912"/>
            <a:ext cx="4163006" cy="552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37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b="1" dirty="0"/>
              <a:t>Místní akční plán rozvoje vzdělávání v ORP Zlín III</a:t>
            </a:r>
            <a:br>
              <a:rPr lang="cs-CZ" sz="2800" b="1" dirty="0"/>
            </a:br>
            <a:r>
              <a:rPr lang="cs-CZ" sz="1800" dirty="0"/>
              <a:t>Registrační číslo: CZ.02.3.68/0.0/0.0/20_082/0022913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8473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200" dirty="0"/>
              <a:t>Klíčová témata </a:t>
            </a:r>
          </a:p>
          <a:p>
            <a:pPr marL="0" indent="0">
              <a:buNone/>
            </a:pPr>
            <a:r>
              <a:rPr lang="cs-CZ" sz="2200" dirty="0"/>
              <a:t> </a:t>
            </a:r>
          </a:p>
          <a:p>
            <a:r>
              <a:rPr lang="cs-CZ" sz="2200" b="1" dirty="0"/>
              <a:t>Podpora  čtenářské </a:t>
            </a:r>
            <a:r>
              <a:rPr lang="cs-CZ" sz="2200" b="1" dirty="0" smtClean="0"/>
              <a:t>gramotnosti </a:t>
            </a:r>
          </a:p>
          <a:p>
            <a:r>
              <a:rPr lang="cs-CZ" sz="2200" b="1" dirty="0" smtClean="0"/>
              <a:t>Podpora matematické </a:t>
            </a:r>
            <a:r>
              <a:rPr lang="cs-CZ" sz="2200" b="1" dirty="0"/>
              <a:t>gramotnosti</a:t>
            </a:r>
            <a:endParaRPr lang="cs-CZ" sz="2200" dirty="0"/>
          </a:p>
          <a:p>
            <a:r>
              <a:rPr lang="cs-CZ" sz="2200" b="1" dirty="0"/>
              <a:t>Podpora </a:t>
            </a:r>
            <a:r>
              <a:rPr lang="cs-CZ" sz="2200" b="1" dirty="0" smtClean="0"/>
              <a:t>pedagogických, didaktických </a:t>
            </a:r>
            <a:r>
              <a:rPr lang="cs-CZ" sz="2200" b="1" dirty="0"/>
              <a:t>a manažerských kompetencí </a:t>
            </a:r>
            <a:r>
              <a:rPr lang="cs-CZ" sz="2200" dirty="0"/>
              <a:t>pracovníků ve </a:t>
            </a:r>
            <a:r>
              <a:rPr lang="cs-CZ" sz="2200" dirty="0" smtClean="0"/>
              <a:t>vzdělávání</a:t>
            </a:r>
          </a:p>
          <a:p>
            <a:r>
              <a:rPr lang="cs-CZ" sz="2200" b="1" dirty="0" smtClean="0"/>
              <a:t>Rozvoj </a:t>
            </a:r>
            <a:r>
              <a:rPr lang="cs-CZ" sz="2200" b="1" dirty="0"/>
              <a:t>potenciálu každého žáka</a:t>
            </a:r>
          </a:p>
          <a:p>
            <a:endParaRPr lang="cs-CZ" sz="2200" dirty="0"/>
          </a:p>
          <a:p>
            <a:endParaRPr lang="cs-CZ" sz="22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0022" y="5900699"/>
            <a:ext cx="4163006" cy="552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09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Organizační struktura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26995" y="1483112"/>
            <a:ext cx="10177617" cy="4428110"/>
          </a:xfrm>
          <a:solidFill>
            <a:schemeClr val="bg1"/>
          </a:solidFill>
          <a:ln>
            <a:noFill/>
          </a:ln>
        </p:spPr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grpSp>
        <p:nvGrpSpPr>
          <p:cNvPr id="4" name="Skupina 3"/>
          <p:cNvGrpSpPr>
            <a:grpSpLocks/>
          </p:cNvGrpSpPr>
          <p:nvPr/>
        </p:nvGrpSpPr>
        <p:grpSpPr bwMode="auto">
          <a:xfrm>
            <a:off x="1557746" y="1960562"/>
            <a:ext cx="9239793" cy="4351338"/>
            <a:chOff x="10" y="10"/>
            <a:chExt cx="8421" cy="3976"/>
          </a:xfrm>
        </p:grpSpPr>
        <p:sp>
          <p:nvSpPr>
            <p:cNvPr id="5" name="docshape18"/>
            <p:cNvSpPr>
              <a:spLocks/>
            </p:cNvSpPr>
            <p:nvPr/>
          </p:nvSpPr>
          <p:spPr bwMode="auto">
            <a:xfrm>
              <a:off x="707" y="770"/>
              <a:ext cx="6023" cy="1533"/>
            </a:xfrm>
            <a:custGeom>
              <a:avLst/>
              <a:gdLst>
                <a:gd name="T0" fmla="+- 0 3723 812"/>
                <a:gd name="T1" fmla="*/ T0 w 5823"/>
                <a:gd name="T2" fmla="+- 0 812 812"/>
                <a:gd name="T3" fmla="*/ 812 h 1476"/>
                <a:gd name="T4" fmla="+- 0 3723 812"/>
                <a:gd name="T5" fmla="*/ T4 w 5823"/>
                <a:gd name="T6" fmla="+- 0 1550 812"/>
                <a:gd name="T7" fmla="*/ 1550 h 1476"/>
                <a:gd name="T8" fmla="+- 0 3555 812"/>
                <a:gd name="T9" fmla="*/ T8 w 5823"/>
                <a:gd name="T10" fmla="+- 0 1550 812"/>
                <a:gd name="T11" fmla="*/ 1550 h 1476"/>
                <a:gd name="T12" fmla="+- 0 3723 812"/>
                <a:gd name="T13" fmla="*/ T12 w 5823"/>
                <a:gd name="T14" fmla="+- 0 812 812"/>
                <a:gd name="T15" fmla="*/ 812 h 1476"/>
                <a:gd name="T16" fmla="+- 0 3723 812"/>
                <a:gd name="T17" fmla="*/ T16 w 5823"/>
                <a:gd name="T18" fmla="+- 0 2119 812"/>
                <a:gd name="T19" fmla="*/ 2119 h 1476"/>
                <a:gd name="T20" fmla="+- 0 6635 812"/>
                <a:gd name="T21" fmla="*/ T20 w 5823"/>
                <a:gd name="T22" fmla="+- 0 2119 812"/>
                <a:gd name="T23" fmla="*/ 2119 h 1476"/>
                <a:gd name="T24" fmla="+- 0 6635 812"/>
                <a:gd name="T25" fmla="*/ T24 w 5823"/>
                <a:gd name="T26" fmla="+- 0 2288 812"/>
                <a:gd name="T27" fmla="*/ 2288 h 1476"/>
                <a:gd name="T28" fmla="+- 0 3723 812"/>
                <a:gd name="T29" fmla="*/ T28 w 5823"/>
                <a:gd name="T30" fmla="+- 0 812 812"/>
                <a:gd name="T31" fmla="*/ 812 h 1476"/>
                <a:gd name="T32" fmla="+- 0 3723 812"/>
                <a:gd name="T33" fmla="*/ T32 w 5823"/>
                <a:gd name="T34" fmla="+- 0 2119 812"/>
                <a:gd name="T35" fmla="*/ 2119 h 1476"/>
                <a:gd name="T36" fmla="+- 0 4694 812"/>
                <a:gd name="T37" fmla="*/ T36 w 5823"/>
                <a:gd name="T38" fmla="+- 0 2119 812"/>
                <a:gd name="T39" fmla="*/ 2119 h 1476"/>
                <a:gd name="T40" fmla="+- 0 4694 812"/>
                <a:gd name="T41" fmla="*/ T40 w 5823"/>
                <a:gd name="T42" fmla="+- 0 2288 812"/>
                <a:gd name="T43" fmla="*/ 2288 h 1476"/>
                <a:gd name="T44" fmla="+- 0 3723 812"/>
                <a:gd name="T45" fmla="*/ T44 w 5823"/>
                <a:gd name="T46" fmla="+- 0 812 812"/>
                <a:gd name="T47" fmla="*/ 812 h 1476"/>
                <a:gd name="T48" fmla="+- 0 3723 812"/>
                <a:gd name="T49" fmla="*/ T48 w 5823"/>
                <a:gd name="T50" fmla="+- 0 2119 812"/>
                <a:gd name="T51" fmla="*/ 2119 h 1476"/>
                <a:gd name="T52" fmla="+- 0 2753 812"/>
                <a:gd name="T53" fmla="*/ T52 w 5823"/>
                <a:gd name="T54" fmla="+- 0 2119 812"/>
                <a:gd name="T55" fmla="*/ 2119 h 1476"/>
                <a:gd name="T56" fmla="+- 0 2753 812"/>
                <a:gd name="T57" fmla="*/ T56 w 5823"/>
                <a:gd name="T58" fmla="+- 0 2288 812"/>
                <a:gd name="T59" fmla="*/ 2288 h 1476"/>
                <a:gd name="T60" fmla="+- 0 3723 812"/>
                <a:gd name="T61" fmla="*/ T60 w 5823"/>
                <a:gd name="T62" fmla="+- 0 812 812"/>
                <a:gd name="T63" fmla="*/ 812 h 1476"/>
                <a:gd name="T64" fmla="+- 0 3723 812"/>
                <a:gd name="T65" fmla="*/ T64 w 5823"/>
                <a:gd name="T66" fmla="+- 0 2119 812"/>
                <a:gd name="T67" fmla="*/ 2119 h 1476"/>
                <a:gd name="T68" fmla="+- 0 812 812"/>
                <a:gd name="T69" fmla="*/ T68 w 5823"/>
                <a:gd name="T70" fmla="+- 0 2119 812"/>
                <a:gd name="T71" fmla="*/ 2119 h 1476"/>
                <a:gd name="T72" fmla="+- 0 812 812"/>
                <a:gd name="T73" fmla="*/ T72 w 5823"/>
                <a:gd name="T74" fmla="+- 0 2288 812"/>
                <a:gd name="T75" fmla="*/ 2288 h 147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</a:cxnLst>
              <a:rect l="0" t="0" r="r" b="b"/>
              <a:pathLst>
                <a:path w="5823" h="1476">
                  <a:moveTo>
                    <a:pt x="2911" y="0"/>
                  </a:moveTo>
                  <a:lnTo>
                    <a:pt x="2911" y="738"/>
                  </a:lnTo>
                  <a:lnTo>
                    <a:pt x="2743" y="738"/>
                  </a:lnTo>
                  <a:moveTo>
                    <a:pt x="2911" y="0"/>
                  </a:moveTo>
                  <a:lnTo>
                    <a:pt x="2911" y="1307"/>
                  </a:lnTo>
                  <a:lnTo>
                    <a:pt x="5823" y="1307"/>
                  </a:lnTo>
                  <a:lnTo>
                    <a:pt x="5823" y="1476"/>
                  </a:lnTo>
                  <a:moveTo>
                    <a:pt x="2911" y="0"/>
                  </a:moveTo>
                  <a:lnTo>
                    <a:pt x="2911" y="1307"/>
                  </a:lnTo>
                  <a:lnTo>
                    <a:pt x="3882" y="1307"/>
                  </a:lnTo>
                  <a:lnTo>
                    <a:pt x="3882" y="1476"/>
                  </a:lnTo>
                  <a:moveTo>
                    <a:pt x="2911" y="0"/>
                  </a:moveTo>
                  <a:lnTo>
                    <a:pt x="2911" y="1307"/>
                  </a:lnTo>
                  <a:lnTo>
                    <a:pt x="1941" y="1307"/>
                  </a:lnTo>
                  <a:lnTo>
                    <a:pt x="1941" y="1476"/>
                  </a:lnTo>
                  <a:moveTo>
                    <a:pt x="2911" y="0"/>
                  </a:moveTo>
                  <a:lnTo>
                    <a:pt x="2911" y="1307"/>
                  </a:lnTo>
                  <a:lnTo>
                    <a:pt x="0" y="1307"/>
                  </a:lnTo>
                  <a:lnTo>
                    <a:pt x="0" y="1476"/>
                  </a:lnTo>
                </a:path>
              </a:pathLst>
            </a:custGeom>
            <a:noFill/>
            <a:ln w="12700">
              <a:solidFill>
                <a:srgbClr val="467AA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6" name="docshape19"/>
            <p:cNvSpPr>
              <a:spLocks noChangeArrowheads="1"/>
            </p:cNvSpPr>
            <p:nvPr/>
          </p:nvSpPr>
          <p:spPr bwMode="auto">
            <a:xfrm>
              <a:off x="2921" y="10"/>
              <a:ext cx="1605" cy="803"/>
            </a:xfrm>
            <a:prstGeom prst="rect">
              <a:avLst/>
            </a:prstGeom>
            <a:solidFill>
              <a:srgbClr val="5B9B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7" name="docshape20"/>
            <p:cNvSpPr>
              <a:spLocks noChangeArrowheads="1"/>
            </p:cNvSpPr>
            <p:nvPr/>
          </p:nvSpPr>
          <p:spPr bwMode="auto">
            <a:xfrm>
              <a:off x="2921" y="10"/>
              <a:ext cx="1605" cy="803"/>
            </a:xfrm>
            <a:prstGeom prst="rect">
              <a:avLst/>
            </a:prstGeom>
            <a:noFill/>
            <a:ln w="12700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8" name="docshape21"/>
            <p:cNvSpPr>
              <a:spLocks noChangeArrowheads="1"/>
            </p:cNvSpPr>
            <p:nvPr/>
          </p:nvSpPr>
          <p:spPr bwMode="auto">
            <a:xfrm>
              <a:off x="10" y="2288"/>
              <a:ext cx="1605" cy="803"/>
            </a:xfrm>
            <a:prstGeom prst="rect">
              <a:avLst/>
            </a:prstGeom>
            <a:solidFill>
              <a:srgbClr val="5B9B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9" name="docshape22"/>
            <p:cNvSpPr>
              <a:spLocks noChangeArrowheads="1"/>
            </p:cNvSpPr>
            <p:nvPr/>
          </p:nvSpPr>
          <p:spPr bwMode="auto">
            <a:xfrm>
              <a:off x="10" y="2288"/>
              <a:ext cx="1605" cy="803"/>
            </a:xfrm>
            <a:prstGeom prst="rect">
              <a:avLst/>
            </a:prstGeom>
            <a:noFill/>
            <a:ln w="12700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10" name="docshape23"/>
            <p:cNvSpPr>
              <a:spLocks noChangeArrowheads="1"/>
            </p:cNvSpPr>
            <p:nvPr/>
          </p:nvSpPr>
          <p:spPr bwMode="auto">
            <a:xfrm>
              <a:off x="1951" y="2288"/>
              <a:ext cx="1605" cy="803"/>
            </a:xfrm>
            <a:prstGeom prst="rect">
              <a:avLst/>
            </a:prstGeom>
            <a:solidFill>
              <a:srgbClr val="5B9B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11" name="docshape24"/>
            <p:cNvSpPr>
              <a:spLocks noChangeArrowheads="1"/>
            </p:cNvSpPr>
            <p:nvPr/>
          </p:nvSpPr>
          <p:spPr bwMode="auto">
            <a:xfrm>
              <a:off x="1951" y="2288"/>
              <a:ext cx="1605" cy="803"/>
            </a:xfrm>
            <a:prstGeom prst="rect">
              <a:avLst/>
            </a:prstGeom>
            <a:noFill/>
            <a:ln w="12700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12" name="docshape25"/>
            <p:cNvSpPr>
              <a:spLocks noChangeArrowheads="1"/>
            </p:cNvSpPr>
            <p:nvPr/>
          </p:nvSpPr>
          <p:spPr bwMode="auto">
            <a:xfrm>
              <a:off x="3892" y="2288"/>
              <a:ext cx="1605" cy="803"/>
            </a:xfrm>
            <a:prstGeom prst="rect">
              <a:avLst/>
            </a:prstGeom>
            <a:solidFill>
              <a:srgbClr val="5B9B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13" name="docshape26"/>
            <p:cNvSpPr>
              <a:spLocks noChangeArrowheads="1"/>
            </p:cNvSpPr>
            <p:nvPr/>
          </p:nvSpPr>
          <p:spPr bwMode="auto">
            <a:xfrm>
              <a:off x="3892" y="2288"/>
              <a:ext cx="1605" cy="803"/>
            </a:xfrm>
            <a:prstGeom prst="rect">
              <a:avLst/>
            </a:prstGeom>
            <a:noFill/>
            <a:ln w="12700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14" name="docshape27"/>
            <p:cNvSpPr>
              <a:spLocks noChangeArrowheads="1"/>
            </p:cNvSpPr>
            <p:nvPr/>
          </p:nvSpPr>
          <p:spPr bwMode="auto">
            <a:xfrm>
              <a:off x="5923" y="2345"/>
              <a:ext cx="1605" cy="8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15" name="docshape29"/>
            <p:cNvSpPr>
              <a:spLocks noChangeArrowheads="1"/>
            </p:cNvSpPr>
            <p:nvPr/>
          </p:nvSpPr>
          <p:spPr bwMode="auto">
            <a:xfrm>
              <a:off x="1951" y="1149"/>
              <a:ext cx="1605" cy="803"/>
            </a:xfrm>
            <a:prstGeom prst="rect">
              <a:avLst/>
            </a:prstGeom>
            <a:solidFill>
              <a:srgbClr val="5B9B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16" name="docshape30"/>
            <p:cNvSpPr>
              <a:spLocks noChangeArrowheads="1"/>
            </p:cNvSpPr>
            <p:nvPr/>
          </p:nvSpPr>
          <p:spPr bwMode="auto">
            <a:xfrm>
              <a:off x="1951" y="1149"/>
              <a:ext cx="1605" cy="803"/>
            </a:xfrm>
            <a:prstGeom prst="rect">
              <a:avLst/>
            </a:prstGeom>
            <a:noFill/>
            <a:ln w="12700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17" name="docshape31"/>
            <p:cNvSpPr>
              <a:spLocks noChangeArrowheads="1"/>
            </p:cNvSpPr>
            <p:nvPr/>
          </p:nvSpPr>
          <p:spPr bwMode="auto">
            <a:xfrm>
              <a:off x="4862" y="10"/>
              <a:ext cx="1605" cy="803"/>
            </a:xfrm>
            <a:prstGeom prst="rect">
              <a:avLst/>
            </a:prstGeom>
            <a:solidFill>
              <a:srgbClr val="5B9B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18" name="docshape32"/>
            <p:cNvSpPr>
              <a:spLocks noChangeArrowheads="1"/>
            </p:cNvSpPr>
            <p:nvPr/>
          </p:nvSpPr>
          <p:spPr bwMode="auto">
            <a:xfrm>
              <a:off x="4862" y="10"/>
              <a:ext cx="1605" cy="803"/>
            </a:xfrm>
            <a:prstGeom prst="rect">
              <a:avLst/>
            </a:prstGeom>
            <a:noFill/>
            <a:ln w="12700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19" name="docshape33"/>
            <p:cNvSpPr txBox="1">
              <a:spLocks noChangeArrowheads="1"/>
            </p:cNvSpPr>
            <p:nvPr/>
          </p:nvSpPr>
          <p:spPr bwMode="auto">
            <a:xfrm flipH="1" flipV="1">
              <a:off x="7060" y="3158"/>
              <a:ext cx="1371" cy="8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241935">
                <a:spcAft>
                  <a:spcPts val="0"/>
                </a:spcAft>
              </a:pPr>
              <a:r>
                <a:rPr lang="cs-CZ" sz="110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 </a:t>
              </a:r>
            </a:p>
          </p:txBody>
        </p:sp>
        <p:sp>
          <p:nvSpPr>
            <p:cNvPr id="20" name="docshape34"/>
            <p:cNvSpPr txBox="1">
              <a:spLocks noChangeArrowheads="1"/>
            </p:cNvSpPr>
            <p:nvPr/>
          </p:nvSpPr>
          <p:spPr bwMode="auto">
            <a:xfrm>
              <a:off x="3892" y="2288"/>
              <a:ext cx="160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spcBef>
                  <a:spcPts val="45"/>
                </a:spcBef>
                <a:spcAft>
                  <a:spcPts val="0"/>
                </a:spcAft>
              </a:pPr>
              <a:r>
                <a:rPr lang="cs-CZ" sz="10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 </a:t>
              </a:r>
              <a:endParaRPr lang="cs-CZ" sz="11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321310">
                <a:spcAft>
                  <a:spcPts val="0"/>
                </a:spcAft>
              </a:pPr>
              <a:r>
                <a:rPr lang="cs-CZ" sz="1400" b="1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PS</a:t>
              </a:r>
              <a:r>
                <a:rPr lang="cs-CZ" sz="1400" b="1" spc="-10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</a:t>
              </a:r>
              <a:r>
                <a:rPr lang="cs-CZ" sz="1400" b="1" spc="-25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MG</a:t>
              </a:r>
              <a:endParaRPr lang="cs-CZ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1" name="docshape35"/>
            <p:cNvSpPr txBox="1">
              <a:spLocks noChangeArrowheads="1"/>
            </p:cNvSpPr>
            <p:nvPr/>
          </p:nvSpPr>
          <p:spPr bwMode="auto">
            <a:xfrm>
              <a:off x="1951" y="2288"/>
              <a:ext cx="160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spcBef>
                  <a:spcPts val="45"/>
                </a:spcBef>
                <a:spcAft>
                  <a:spcPts val="0"/>
                </a:spcAft>
              </a:pPr>
              <a:r>
                <a:rPr lang="cs-CZ" sz="10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 </a:t>
              </a:r>
              <a:endParaRPr lang="cs-CZ" sz="11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17780" marR="17780" algn="ctr">
                <a:spcAft>
                  <a:spcPts val="0"/>
                </a:spcAft>
              </a:pPr>
              <a:r>
                <a:rPr lang="cs-CZ" sz="1400" b="1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PS</a:t>
              </a:r>
              <a:r>
                <a:rPr lang="cs-CZ" sz="1400" b="1" spc="-15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</a:t>
              </a:r>
              <a:r>
                <a:rPr lang="cs-CZ" sz="1400" b="1" spc="-25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ČG</a:t>
              </a:r>
              <a:endParaRPr lang="cs-CZ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2" name="docshape36"/>
            <p:cNvSpPr txBox="1">
              <a:spLocks noChangeArrowheads="1"/>
            </p:cNvSpPr>
            <p:nvPr/>
          </p:nvSpPr>
          <p:spPr bwMode="auto">
            <a:xfrm>
              <a:off x="10" y="2288"/>
              <a:ext cx="160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17780" marR="17780" algn="ctr">
                <a:spcBef>
                  <a:spcPts val="425"/>
                </a:spcBef>
                <a:spcAft>
                  <a:spcPts val="0"/>
                </a:spcAft>
              </a:pPr>
              <a:r>
                <a:rPr lang="cs-CZ" sz="1400" b="1" spc="-25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PS</a:t>
              </a:r>
              <a:endParaRPr lang="cs-CZ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17780" marR="38735" algn="ctr">
                <a:spcBef>
                  <a:spcPts val="340"/>
                </a:spcBef>
                <a:spcAft>
                  <a:spcPts val="0"/>
                </a:spcAft>
              </a:pPr>
              <a:r>
                <a:rPr lang="cs-CZ" sz="1400" b="1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rovné</a:t>
              </a:r>
              <a:r>
                <a:rPr lang="cs-CZ" sz="1400" b="1" spc="-35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</a:t>
              </a:r>
              <a:r>
                <a:rPr lang="cs-CZ" sz="1400" b="1" spc="-10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příležitosti</a:t>
              </a:r>
              <a:endParaRPr lang="cs-CZ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3" name="docshape37"/>
            <p:cNvSpPr txBox="1">
              <a:spLocks noChangeArrowheads="1"/>
            </p:cNvSpPr>
            <p:nvPr/>
          </p:nvSpPr>
          <p:spPr bwMode="auto">
            <a:xfrm>
              <a:off x="1951" y="1149"/>
              <a:ext cx="160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spcBef>
                  <a:spcPts val="45"/>
                </a:spcBef>
                <a:spcAft>
                  <a:spcPts val="0"/>
                </a:spcAft>
              </a:pPr>
              <a:r>
                <a:rPr lang="cs-CZ" sz="10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 </a:t>
              </a:r>
              <a:endParaRPr lang="cs-CZ" sz="11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95885">
                <a:spcAft>
                  <a:spcPts val="0"/>
                </a:spcAft>
              </a:pPr>
              <a:r>
                <a:rPr lang="cs-CZ" sz="1400" b="1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PS</a:t>
              </a:r>
              <a:r>
                <a:rPr lang="cs-CZ" sz="1400" b="1" spc="-15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</a:t>
              </a:r>
              <a:r>
                <a:rPr lang="cs-CZ" sz="1400" b="1" spc="-10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financování</a:t>
              </a:r>
              <a:endParaRPr lang="cs-CZ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4" name="docshape38"/>
            <p:cNvSpPr txBox="1">
              <a:spLocks noChangeArrowheads="1"/>
            </p:cNvSpPr>
            <p:nvPr/>
          </p:nvSpPr>
          <p:spPr bwMode="auto">
            <a:xfrm>
              <a:off x="4862" y="10"/>
              <a:ext cx="160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spcBef>
                  <a:spcPts val="45"/>
                </a:spcBef>
                <a:spcAft>
                  <a:spcPts val="0"/>
                </a:spcAft>
              </a:pPr>
              <a:r>
                <a:rPr lang="cs-CZ" sz="10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 </a:t>
              </a:r>
              <a:endParaRPr lang="cs-CZ" sz="11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100330">
                <a:spcAft>
                  <a:spcPts val="0"/>
                </a:spcAft>
              </a:pPr>
              <a:r>
                <a:rPr lang="cs-CZ" sz="1400" b="1" dirty="0" smtClean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Realizační</a:t>
              </a:r>
              <a:r>
                <a:rPr lang="cs-CZ" sz="1400" b="1" spc="-20" dirty="0" smtClean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</a:t>
              </a:r>
              <a:r>
                <a:rPr lang="cs-CZ" sz="1400" b="1" spc="-25" dirty="0" smtClean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tým</a:t>
              </a:r>
              <a:endParaRPr lang="cs-CZ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5" name="docshape39"/>
            <p:cNvSpPr txBox="1">
              <a:spLocks noChangeArrowheads="1"/>
            </p:cNvSpPr>
            <p:nvPr/>
          </p:nvSpPr>
          <p:spPr bwMode="auto">
            <a:xfrm>
              <a:off x="2921" y="10"/>
              <a:ext cx="160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spcBef>
                  <a:spcPts val="45"/>
                </a:spcBef>
                <a:spcAft>
                  <a:spcPts val="0"/>
                </a:spcAft>
              </a:pPr>
              <a:r>
                <a:rPr lang="cs-CZ" sz="10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 </a:t>
              </a:r>
              <a:endParaRPr lang="cs-CZ" sz="11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177800">
                <a:spcAft>
                  <a:spcPts val="0"/>
                </a:spcAft>
              </a:pPr>
              <a:r>
                <a:rPr lang="cs-CZ" sz="1400" b="1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Řídicí</a:t>
              </a:r>
              <a:r>
                <a:rPr lang="cs-CZ" sz="1400" b="1" spc="-20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</a:t>
              </a:r>
              <a:r>
                <a:rPr lang="cs-CZ" sz="1400" b="1" spc="-10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výbor</a:t>
              </a:r>
              <a:endParaRPr lang="cs-CZ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  <p:sp>
        <p:nvSpPr>
          <p:cNvPr id="26" name="Obdélník 25"/>
          <p:cNvSpPr/>
          <p:nvPr/>
        </p:nvSpPr>
        <p:spPr>
          <a:xfrm>
            <a:off x="6797160" y="4085889"/>
            <a:ext cx="2117658" cy="3677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357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b="1" dirty="0"/>
              <a:t>Místní akční plán rozvoje vzdělávání v ORP Zlín III</a:t>
            </a:r>
            <a:br>
              <a:rPr lang="cs-CZ" sz="2800" b="1" dirty="0"/>
            </a:br>
            <a:r>
              <a:rPr lang="cs-CZ" sz="1800" dirty="0"/>
              <a:t>Registrační číslo: CZ.02.3.68/0.0/0.0/20_082/0022913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84738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2200" dirty="0"/>
              <a:t>Hlavní </a:t>
            </a:r>
            <a:r>
              <a:rPr lang="cs-CZ" sz="2200" dirty="0" smtClean="0"/>
              <a:t>cíle projektu:</a:t>
            </a:r>
            <a:endParaRPr lang="cs-CZ" sz="2200" dirty="0"/>
          </a:p>
          <a:p>
            <a:pPr marL="0" indent="0">
              <a:buNone/>
            </a:pP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>1. </a:t>
            </a:r>
            <a:r>
              <a:rPr lang="cs-CZ" sz="2000" b="1" dirty="0" smtClean="0"/>
              <a:t>zlepšení </a:t>
            </a:r>
            <a:r>
              <a:rPr lang="cs-CZ" sz="2000" b="1" dirty="0"/>
              <a:t>řízení mateřských a základních škol </a:t>
            </a:r>
            <a:r>
              <a:rPr lang="cs-CZ" sz="2000" dirty="0"/>
              <a:t>prostřednictvím začleňování dlouhodobého místního plánování jako nástroje ke kvalitnímu </a:t>
            </a:r>
            <a:r>
              <a:rPr lang="cs-CZ" sz="2000" dirty="0" smtClean="0"/>
              <a:t>řízení</a:t>
            </a:r>
          </a:p>
          <a:p>
            <a:pPr marL="0" indent="0">
              <a:buNone/>
            </a:pP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>2. </a:t>
            </a:r>
            <a:r>
              <a:rPr lang="cs-CZ" sz="2000" dirty="0" smtClean="0"/>
              <a:t>orientace </a:t>
            </a:r>
            <a:r>
              <a:rPr lang="cs-CZ" sz="2000" dirty="0"/>
              <a:t>na </a:t>
            </a:r>
            <a:r>
              <a:rPr lang="cs-CZ" sz="2000" b="1" dirty="0"/>
              <a:t>kvalitní inkluzivní vzdělávání</a:t>
            </a:r>
          </a:p>
          <a:p>
            <a:pPr marL="0" indent="0">
              <a:buNone/>
            </a:pP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>3. </a:t>
            </a:r>
            <a:r>
              <a:rPr lang="cs-CZ" sz="2000" b="1" dirty="0" smtClean="0"/>
              <a:t>snižování </a:t>
            </a:r>
            <a:r>
              <a:rPr lang="cs-CZ" sz="2000" b="1" dirty="0"/>
              <a:t>nerovností ve vzdělávání </a:t>
            </a:r>
            <a:r>
              <a:rPr lang="cs-CZ" sz="2000" dirty="0"/>
              <a:t>uvnitř škol a v území - dostupnost kvalitního vzdělávání pro každé </a:t>
            </a:r>
            <a:r>
              <a:rPr lang="cs-CZ" sz="2000" dirty="0" smtClean="0"/>
              <a:t>dítě</a:t>
            </a:r>
          </a:p>
          <a:p>
            <a:pPr marL="0" indent="0">
              <a:buNone/>
            </a:pP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>4. </a:t>
            </a:r>
            <a:r>
              <a:rPr lang="cs-CZ" sz="2000" b="1" dirty="0"/>
              <a:t>Zlepšení spolupráce </a:t>
            </a:r>
            <a:r>
              <a:rPr lang="cs-CZ" sz="2000" b="1" dirty="0" smtClean="0"/>
              <a:t>mezi</a:t>
            </a:r>
            <a:r>
              <a:rPr lang="cs-CZ" sz="2000" dirty="0" smtClean="0"/>
              <a:t> </a:t>
            </a:r>
            <a:r>
              <a:rPr lang="cs-CZ" sz="2000" dirty="0"/>
              <a:t>rodiči, zřizovateli a </a:t>
            </a:r>
            <a:r>
              <a:rPr lang="cs-CZ" sz="2000" dirty="0" smtClean="0"/>
              <a:t>veřejností v </a:t>
            </a:r>
            <a:r>
              <a:rPr lang="cs-CZ" sz="2000" dirty="0"/>
              <a:t>území a využívání místních finančních zdrojů pro rozvoj vzdělávání dětí a žáků.</a:t>
            </a:r>
            <a:br>
              <a:rPr lang="cs-CZ" sz="2000" dirty="0"/>
            </a:br>
            <a:endParaRPr lang="cs-CZ" sz="20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0022" y="5900699"/>
            <a:ext cx="4163006" cy="552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98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b="1" dirty="0"/>
              <a:t>Místní akční plán rozvoje vzdělávání v ORP Zlín III</a:t>
            </a:r>
            <a:br>
              <a:rPr lang="cs-CZ" sz="2800" b="1" dirty="0"/>
            </a:br>
            <a:r>
              <a:rPr lang="cs-CZ" sz="1800" dirty="0"/>
              <a:t>Registrační číslo: CZ.02.3.68/0.0/0.0/20_082/0022913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8473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200" dirty="0"/>
              <a:t>Náplní projektu MAP III je</a:t>
            </a:r>
          </a:p>
          <a:p>
            <a:pPr marL="0" indent="0">
              <a:buNone/>
            </a:pPr>
            <a:endParaRPr lang="cs-CZ" sz="2200" dirty="0"/>
          </a:p>
          <a:p>
            <a:r>
              <a:rPr lang="cs-CZ" sz="2200" b="1" dirty="0"/>
              <a:t>Aktualizovat Místní akční plán rozvoje vzdělávání</a:t>
            </a:r>
            <a:r>
              <a:rPr lang="cs-CZ" sz="2200" dirty="0"/>
              <a:t>, tzn.</a:t>
            </a:r>
          </a:p>
          <a:p>
            <a:pPr marL="0" indent="0">
              <a:buNone/>
            </a:pPr>
            <a:r>
              <a:rPr lang="cs-CZ" sz="2200" dirty="0"/>
              <a:t>	- zpracovat / aktualizovat Strategický rámec do r. 2025</a:t>
            </a:r>
          </a:p>
          <a:p>
            <a:pPr marL="0" indent="0">
              <a:buNone/>
            </a:pPr>
            <a:r>
              <a:rPr lang="cs-CZ" sz="2200" dirty="0"/>
              <a:t>	- zpracovat akční plány na rok 2023, 2024 a 2025</a:t>
            </a:r>
          </a:p>
          <a:p>
            <a:r>
              <a:rPr lang="cs-CZ" sz="2200" b="1" dirty="0"/>
              <a:t>Vyhodnotit celý proces místního akčního plánování </a:t>
            </a:r>
            <a:r>
              <a:rPr lang="cs-CZ" sz="2200" dirty="0"/>
              <a:t>(evaluace </a:t>
            </a:r>
            <a:r>
              <a:rPr lang="cs-CZ" sz="2200" dirty="0" smtClean="0"/>
              <a:t>MAP, </a:t>
            </a:r>
            <a:r>
              <a:rPr lang="cs-CZ" sz="2200" dirty="0"/>
              <a:t>MAP II a MAP III)</a:t>
            </a: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dirty="0"/>
              <a:t>Realizace projektu MAP III bude současně přípravou na MAP IV (OP JAK) </a:t>
            </a:r>
          </a:p>
          <a:p>
            <a:endParaRPr lang="cs-CZ" sz="22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0022" y="5900699"/>
            <a:ext cx="4163006" cy="552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372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b="1" dirty="0"/>
              <a:t>Místní akční plán rozvoje vzdělávání v ORP Zlín III</a:t>
            </a:r>
            <a:br>
              <a:rPr lang="cs-CZ" sz="2800" b="1" dirty="0"/>
            </a:br>
            <a:r>
              <a:rPr lang="cs-CZ" sz="1800" dirty="0"/>
              <a:t>Registrační číslo: CZ.02.3.68/0.0/0.0/20_082/0022913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8473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Klíčové aktivity MAP III </a:t>
            </a:r>
          </a:p>
          <a:p>
            <a:r>
              <a:rPr lang="cs-CZ" sz="2200" dirty="0"/>
              <a:t>KA1 – Řízení projektu</a:t>
            </a:r>
          </a:p>
          <a:p>
            <a:pPr marL="0" indent="0">
              <a:buNone/>
            </a:pPr>
            <a:r>
              <a:rPr lang="cs-CZ" sz="2200" dirty="0"/>
              <a:t>	- zahrnuje činnost realizačního týmu projektu (odborný a administrativní tým)</a:t>
            </a:r>
          </a:p>
          <a:p>
            <a:endParaRPr lang="cs-CZ" sz="2200" dirty="0"/>
          </a:p>
          <a:p>
            <a:r>
              <a:rPr lang="cs-CZ" sz="2200" dirty="0"/>
              <a:t>KA2 – Místní akční plán rozvoje vzdělávání v ORP Zlín III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sz="2200" dirty="0"/>
              <a:t>A1 Rozvoj a aktualizace MAP</a:t>
            </a:r>
          </a:p>
          <a:p>
            <a:pPr marL="0" indent="0">
              <a:buNone/>
            </a:pPr>
            <a:r>
              <a:rPr lang="cs-CZ" sz="2200" dirty="0"/>
              <a:t>	A2 Evaluace procesu místního akčního plánování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0022" y="5900699"/>
            <a:ext cx="4163006" cy="552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271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b="1" dirty="0"/>
              <a:t>Místní akční plán rozvoje vzdělávání v ORP Zlín III</a:t>
            </a:r>
            <a:br>
              <a:rPr lang="cs-CZ" sz="2800" b="1" dirty="0"/>
            </a:br>
            <a:r>
              <a:rPr lang="cs-CZ" sz="1800" dirty="0"/>
              <a:t>Registrační číslo: CZ.02.3.68/0.0/0.0/20_082/0022913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8473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A1 Rozvoj a aktualizace MAP</a:t>
            </a:r>
          </a:p>
          <a:p>
            <a:pPr marL="0" indent="0">
              <a:buNone/>
            </a:pPr>
            <a:r>
              <a:rPr lang="cs-CZ" sz="2200" dirty="0"/>
              <a:t>V rámci aktivity A1 bude realizován a prohlubován proces společného místního akčního plánování, podpořeno udržení partnerství v území a tím rozvíjen samotný MAP.</a:t>
            </a:r>
          </a:p>
          <a:p>
            <a:pPr marL="0" indent="0">
              <a:buNone/>
            </a:pPr>
            <a:r>
              <a:rPr lang="cs-CZ" sz="2200" dirty="0"/>
              <a:t>V souladu s Postupy MAP III bude aktualizována dokumentace MAP a zpracovány akční plány.</a:t>
            </a:r>
          </a:p>
          <a:p>
            <a:pPr marL="0" indent="0">
              <a:buNone/>
            </a:pPr>
            <a:r>
              <a:rPr lang="cs-CZ" sz="2200" dirty="0"/>
              <a:t>Výstupy: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/>
              <a:t>Strategický rámec MAP do roku 2025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/>
              <a:t>Akční plány na roky 2023, 2024 a 2025</a:t>
            </a:r>
          </a:p>
          <a:p>
            <a:pPr>
              <a:buFont typeface="Wingdings" panose="05000000000000000000" pitchFamily="2" charset="2"/>
              <a:buChar char="ü"/>
            </a:pPr>
            <a:endParaRPr lang="cs-CZ" sz="2600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0022" y="5900699"/>
            <a:ext cx="4163006" cy="552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212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b="1" dirty="0"/>
              <a:t>Místní akční plán rozvoje vzdělávání v ORP Zlín III</a:t>
            </a:r>
            <a:br>
              <a:rPr lang="cs-CZ" sz="2800" b="1" dirty="0"/>
            </a:br>
            <a:r>
              <a:rPr lang="cs-CZ" sz="1800" dirty="0"/>
              <a:t>Registrační číslo: CZ.02.3.68/0.0/0.0/20_082/0022913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84738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sz="3400" b="1" dirty="0"/>
              <a:t>A1 Rozvoj a aktualizace MAP</a:t>
            </a:r>
            <a:endParaRPr lang="cs-CZ" sz="3400" dirty="0"/>
          </a:p>
          <a:p>
            <a:pPr marL="0" indent="0">
              <a:buNone/>
            </a:pPr>
            <a:r>
              <a:rPr lang="cs-CZ" sz="2600" dirty="0"/>
              <a:t>Aktivita A1 bude realizována prostřednictvím podaktivit:</a:t>
            </a:r>
          </a:p>
          <a:p>
            <a:r>
              <a:rPr lang="cs-CZ" dirty="0"/>
              <a:t>A 1.1 Řízení procesu rozvoje a aktualizace MAP</a:t>
            </a:r>
          </a:p>
          <a:p>
            <a:r>
              <a:rPr lang="cs-CZ" dirty="0"/>
              <a:t>A 1.2 Zpracování komunikačního plánu, zpracování a realizace konzultačního procesu  jako součásti komunikačního plánu</a:t>
            </a:r>
          </a:p>
          <a:p>
            <a:r>
              <a:rPr lang="cs-CZ" dirty="0"/>
              <a:t>A 1.3 Pracovní skupina pro financování</a:t>
            </a:r>
          </a:p>
          <a:p>
            <a:r>
              <a:rPr lang="cs-CZ" dirty="0"/>
              <a:t>A 1.4 Pracovní skupiny pro rozvoj čtenářské a matematické gramotnosti a rozvoj potenciálu každého žáka</a:t>
            </a:r>
          </a:p>
          <a:p>
            <a:r>
              <a:rPr lang="cs-CZ" dirty="0"/>
              <a:t>A 1.5 Pracovní skupina pro rovné příležitosti</a:t>
            </a:r>
          </a:p>
          <a:p>
            <a:r>
              <a:rPr lang="cs-CZ" dirty="0"/>
              <a:t>A 1.8 Místní akční plánování</a:t>
            </a:r>
          </a:p>
          <a:p>
            <a:r>
              <a:rPr lang="cs-CZ" dirty="0"/>
              <a:t>A 1.9 Spolupráce s KAP</a:t>
            </a:r>
          </a:p>
          <a:p>
            <a:r>
              <a:rPr lang="cs-CZ" dirty="0"/>
              <a:t>A 1.10 Spolupráce s projektem poskytujícím metodickou podporu akčnímu plánování </a:t>
            </a:r>
            <a:r>
              <a:rPr lang="cs-CZ" dirty="0" smtClean="0"/>
              <a:t>(P-AP)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0022" y="5900699"/>
            <a:ext cx="4163006" cy="552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220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Realizační tým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7526561"/>
              </p:ext>
            </p:extLst>
          </p:nvPr>
        </p:nvGraphicFramePr>
        <p:xfrm>
          <a:off x="1210491" y="1690692"/>
          <a:ext cx="7835913" cy="48527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6275">
                  <a:extLst>
                    <a:ext uri="{9D8B030D-6E8A-4147-A177-3AD203B41FA5}">
                      <a16:colId xmlns:a16="http://schemas.microsoft.com/office/drawing/2014/main" val="3001573162"/>
                    </a:ext>
                  </a:extLst>
                </a:gridCol>
                <a:gridCol w="5889638">
                  <a:extLst>
                    <a:ext uri="{9D8B030D-6E8A-4147-A177-3AD203B41FA5}">
                      <a16:colId xmlns:a16="http://schemas.microsoft.com/office/drawing/2014/main" val="2186281236"/>
                    </a:ext>
                  </a:extLst>
                </a:gridCol>
              </a:tblGrid>
              <a:tr h="3251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Jméno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Pracovní pozice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86109201"/>
                  </a:ext>
                </a:extLst>
              </a:tr>
              <a:tr h="375919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>
                          <a:effectLst/>
                        </a:rPr>
                        <a:t>Bc. Kateřina Francová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400" dirty="0" smtClean="0">
                        <a:effectLst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>
                          <a:effectLst/>
                        </a:rPr>
                        <a:t>RMZ pověřena řízením a realizací projektu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794154300"/>
                  </a:ext>
                </a:extLst>
              </a:tr>
              <a:tr h="3251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Jaromír Schneider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Člen ŘV a člen PS Financování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51344756"/>
                  </a:ext>
                </a:extLst>
              </a:tr>
              <a:tr h="3251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Mgr. Milan Smola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Vedoucí projektu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895641153"/>
                  </a:ext>
                </a:extLst>
              </a:tr>
              <a:tr h="3251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Jolana Kňourková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Koordinátor projektu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011517311"/>
                  </a:ext>
                </a:extLst>
              </a:tr>
              <a:tr h="31643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RNDr. Otakar Prudil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Odborný koordinátor činnosti PS financování/analytik-zpracovatel MAP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353267216"/>
                  </a:ext>
                </a:extLst>
              </a:tr>
              <a:tr h="3251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Mgr. Svatava Kučíková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Hlavní manažer odborných aktivit projektu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37187607"/>
                  </a:ext>
                </a:extLst>
              </a:tr>
              <a:tr h="3251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Mgr. </a:t>
                      </a:r>
                      <a:r>
                        <a:rPr lang="cs-CZ" sz="1400" dirty="0" smtClean="0">
                          <a:effectLst/>
                        </a:rPr>
                        <a:t>Marta </a:t>
                      </a:r>
                      <a:r>
                        <a:rPr lang="cs-CZ" sz="1400" dirty="0">
                          <a:effectLst/>
                        </a:rPr>
                        <a:t>Linhartová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Projektový manažer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508807740"/>
                  </a:ext>
                </a:extLst>
              </a:tr>
              <a:tr h="3251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Mgr. Pavlína Vaculíková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Odborný koordinátor činnosti PS </a:t>
                      </a:r>
                      <a:r>
                        <a:rPr lang="cs-CZ" sz="1400" dirty="0" smtClean="0">
                          <a:effectLst/>
                        </a:rPr>
                        <a:t>ČG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33392743"/>
                  </a:ext>
                </a:extLst>
              </a:tr>
              <a:tr h="3251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Mgr. Jana Lorencová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Odborný koordinátor činnosti PS MG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171266273"/>
                  </a:ext>
                </a:extLst>
              </a:tr>
              <a:tr h="3767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Mgr. Lenka Sladká Mikulášková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Odborný koordinátor činnosti PS RP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717570924"/>
                  </a:ext>
                </a:extLst>
              </a:tr>
              <a:tr h="3251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Ing. Eliška Pifková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Evaluátor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213979656"/>
                  </a:ext>
                </a:extLst>
              </a:tr>
              <a:tr h="3414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Mgr. Karel Opravil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Specialista podpory školních poradenských pracovišť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6014760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7743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Řídicí výbor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8238545"/>
              </p:ext>
            </p:extLst>
          </p:nvPr>
        </p:nvGraphicFramePr>
        <p:xfrm>
          <a:off x="1097280" y="1690688"/>
          <a:ext cx="7767093" cy="4221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11513">
                  <a:extLst>
                    <a:ext uri="{9D8B030D-6E8A-4147-A177-3AD203B41FA5}">
                      <a16:colId xmlns:a16="http://schemas.microsoft.com/office/drawing/2014/main" val="339125633"/>
                    </a:ext>
                  </a:extLst>
                </a:gridCol>
                <a:gridCol w="4655580">
                  <a:extLst>
                    <a:ext uri="{9D8B030D-6E8A-4147-A177-3AD203B41FA5}">
                      <a16:colId xmlns:a16="http://schemas.microsoft.com/office/drawing/2014/main" val="29058625"/>
                    </a:ext>
                  </a:extLst>
                </a:gridCol>
              </a:tblGrid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Jméno a příjmení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Funkce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869669251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Jaromír Schneider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zástupce realizátora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417946776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Mgr. Milan Smola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zástupce realizátora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990717981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RNDr. Otakar Prudil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zástupce RT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00971152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Jolana Kňourková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tajemník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405724197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Mgr. Svatava Kučíková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zástupce realizátora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922266364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 Bc. Soňa Moravcová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zástupce IPRÚ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34165807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Ing. Radovan Výsmek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zástupce KAP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82780509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Mgr. Jarmila Kojecká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zástupce obcí, které nezřizují školu (Lukoveček)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539541247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Mgr. Libor Sovadina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zástupce zřizovatelů škol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08869870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Mgr. Michaela Černošková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zástupce vedení škol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49533288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Mgr. Jana Moučková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zástupce vedení škol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66134703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Bc. Kamila Švardalová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zástupce školní družiny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637894654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Ing. Bc. Radka Krčková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zástupce Centra podpory NPI ČR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204639664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Michaela Nutilová, DiS.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zástupce rodičů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219359698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Mgr. Martina Gavendová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zástupce zřizovatelů škol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054197806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Mgr. Tomáš Kačor 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zástupce učitelů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94968805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Bc. Ivana Vladíková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zástupce neformálního vzdělávání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43974883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Mgr. Martina Hniličková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zástupce základní umělecké školy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030763191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Mgr. Markéta Svobodová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zástupce školní družiny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912691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170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Pracovní skupina financování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4870408"/>
              </p:ext>
            </p:extLst>
          </p:nvPr>
        </p:nvGraphicFramePr>
        <p:xfrm>
          <a:off x="2589213" y="2133600"/>
          <a:ext cx="8915400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7700">
                  <a:extLst>
                    <a:ext uri="{9D8B030D-6E8A-4147-A177-3AD203B41FA5}">
                      <a16:colId xmlns:a16="http://schemas.microsoft.com/office/drawing/2014/main" val="2548250733"/>
                    </a:ext>
                  </a:extLst>
                </a:gridCol>
                <a:gridCol w="4457700">
                  <a:extLst>
                    <a:ext uri="{9D8B030D-6E8A-4147-A177-3AD203B41FA5}">
                      <a16:colId xmlns:a16="http://schemas.microsoft.com/office/drawing/2014/main" val="17790222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Jméno</a:t>
                      </a:r>
                      <a:endParaRPr lang="cs-CZ" dirty="0"/>
                    </a:p>
                  </a:txBody>
                  <a:tcPr marL="77524" marR="77524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Instituce</a:t>
                      </a:r>
                      <a:endParaRPr lang="cs-CZ" dirty="0"/>
                    </a:p>
                  </a:txBody>
                  <a:tcPr marL="77524" marR="77524"/>
                </a:tc>
                <a:extLst>
                  <a:ext uri="{0D108BD9-81ED-4DB2-BD59-A6C34878D82A}">
                    <a16:rowId xmlns:a16="http://schemas.microsoft.com/office/drawing/2014/main" val="72540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Otakar Prudil</a:t>
                      </a:r>
                      <a:endParaRPr lang="cs-CZ" dirty="0"/>
                    </a:p>
                  </a:txBody>
                  <a:tcPr marL="77524" marR="7752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effectLst/>
                        </a:rPr>
                        <a:t>Regionální rozvojová agentura Východní Moravy</a:t>
                      </a:r>
                      <a:endParaRPr lang="cs-CZ" sz="18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endParaRPr lang="cs-CZ" dirty="0"/>
                    </a:p>
                  </a:txBody>
                  <a:tcPr marL="77524" marR="77524"/>
                </a:tc>
                <a:extLst>
                  <a:ext uri="{0D108BD9-81ED-4DB2-BD59-A6C34878D82A}">
                    <a16:rowId xmlns:a16="http://schemas.microsoft.com/office/drawing/2014/main" val="2196647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Tomáš </a:t>
                      </a:r>
                      <a:r>
                        <a:rPr lang="cs-CZ" dirty="0" err="1" smtClean="0"/>
                        <a:t>Jurčeka</a:t>
                      </a:r>
                      <a:endParaRPr lang="cs-CZ" dirty="0"/>
                    </a:p>
                  </a:txBody>
                  <a:tcPr marL="77524" marR="7752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effectLst/>
                        </a:rPr>
                        <a:t>Regionální rozvojová agentura Východní Moravy</a:t>
                      </a:r>
                      <a:endParaRPr lang="cs-CZ" sz="18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endParaRPr lang="cs-CZ" dirty="0"/>
                    </a:p>
                  </a:txBody>
                  <a:tcPr marL="77524" marR="77524"/>
                </a:tc>
                <a:extLst>
                  <a:ext uri="{0D108BD9-81ED-4DB2-BD59-A6C34878D82A}">
                    <a16:rowId xmlns:a16="http://schemas.microsoft.com/office/drawing/2014/main" val="12941194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Věra Králíková</a:t>
                      </a:r>
                    </a:p>
                    <a:p>
                      <a:endParaRPr lang="cs-CZ" dirty="0"/>
                    </a:p>
                  </a:txBody>
                  <a:tcPr marL="77524" marR="7752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effectLst/>
                        </a:rPr>
                        <a:t>MŠ Štefánikova</a:t>
                      </a:r>
                      <a:endParaRPr lang="cs-CZ" sz="18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endParaRPr lang="cs-CZ" dirty="0"/>
                    </a:p>
                  </a:txBody>
                  <a:tcPr marL="77524" marR="77524"/>
                </a:tc>
                <a:extLst>
                  <a:ext uri="{0D108BD9-81ED-4DB2-BD59-A6C34878D82A}">
                    <a16:rowId xmlns:a16="http://schemas.microsoft.com/office/drawing/2014/main" val="3649147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Jaromír Schneider</a:t>
                      </a:r>
                    </a:p>
                    <a:p>
                      <a:endParaRPr lang="cs-CZ" dirty="0"/>
                    </a:p>
                  </a:txBody>
                  <a:tcPr marL="77524" marR="7752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effectLst/>
                        </a:rPr>
                        <a:t>MMZ</a:t>
                      </a:r>
                      <a:endParaRPr lang="cs-CZ" sz="18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endParaRPr lang="cs-CZ" dirty="0"/>
                    </a:p>
                  </a:txBody>
                  <a:tcPr marL="77524" marR="77524"/>
                </a:tc>
                <a:extLst>
                  <a:ext uri="{0D108BD9-81ED-4DB2-BD59-A6C34878D82A}">
                    <a16:rowId xmlns:a16="http://schemas.microsoft.com/office/drawing/2014/main" val="6379548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Josef Zdražil</a:t>
                      </a:r>
                      <a:endParaRPr lang="cs-CZ" dirty="0"/>
                    </a:p>
                  </a:txBody>
                  <a:tcPr marL="77524" marR="7752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effectLst/>
                        </a:rPr>
                        <a:t>Městský úřad Otrokovice</a:t>
                      </a:r>
                      <a:endParaRPr lang="cs-CZ" sz="18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endParaRPr lang="cs-CZ" dirty="0"/>
                    </a:p>
                  </a:txBody>
                  <a:tcPr marL="77524" marR="77524"/>
                </a:tc>
                <a:extLst>
                  <a:ext uri="{0D108BD9-81ED-4DB2-BD59-A6C34878D82A}">
                    <a16:rowId xmlns:a16="http://schemas.microsoft.com/office/drawing/2014/main" val="24517746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6209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847387"/>
          </a:xfrm>
        </p:spPr>
        <p:txBody>
          <a:bodyPr>
            <a:normAutofit/>
          </a:bodyPr>
          <a:lstStyle/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0022" y="5900699"/>
            <a:ext cx="4163006" cy="552527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2235" y="1357584"/>
            <a:ext cx="4458322" cy="4315427"/>
          </a:xfrm>
          <a:prstGeom prst="rect">
            <a:avLst/>
          </a:prstGeom>
        </p:spPr>
      </p:pic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		 Území MAP ORP Zlín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812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Pracovní skupina pro čtenářskou gramotnost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0359170"/>
              </p:ext>
            </p:extLst>
          </p:nvPr>
        </p:nvGraphicFramePr>
        <p:xfrm>
          <a:off x="2589213" y="2133600"/>
          <a:ext cx="8915400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7700">
                  <a:extLst>
                    <a:ext uri="{9D8B030D-6E8A-4147-A177-3AD203B41FA5}">
                      <a16:colId xmlns:a16="http://schemas.microsoft.com/office/drawing/2014/main" val="2548250733"/>
                    </a:ext>
                  </a:extLst>
                </a:gridCol>
                <a:gridCol w="4457700">
                  <a:extLst>
                    <a:ext uri="{9D8B030D-6E8A-4147-A177-3AD203B41FA5}">
                      <a16:colId xmlns:a16="http://schemas.microsoft.com/office/drawing/2014/main" val="17790222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Jméno</a:t>
                      </a:r>
                      <a:endParaRPr lang="cs-CZ" dirty="0"/>
                    </a:p>
                  </a:txBody>
                  <a:tcPr marL="77524" marR="77524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Instituce</a:t>
                      </a:r>
                      <a:endParaRPr lang="cs-CZ" dirty="0"/>
                    </a:p>
                  </a:txBody>
                  <a:tcPr marL="77524" marR="77524"/>
                </a:tc>
                <a:extLst>
                  <a:ext uri="{0D108BD9-81ED-4DB2-BD59-A6C34878D82A}">
                    <a16:rowId xmlns:a16="http://schemas.microsoft.com/office/drawing/2014/main" val="72540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Pavlína Vaculíková</a:t>
                      </a:r>
                    </a:p>
                    <a:p>
                      <a:endParaRPr lang="cs-CZ" dirty="0"/>
                    </a:p>
                  </a:txBody>
                  <a:tcPr marL="77524" marR="77524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8. ZŠ</a:t>
                      </a:r>
                    </a:p>
                  </a:txBody>
                  <a:tcPr marL="58146" marR="58146" marT="0" marB="0"/>
                </a:tc>
                <a:extLst>
                  <a:ext uri="{0D108BD9-81ED-4DB2-BD59-A6C34878D82A}">
                    <a16:rowId xmlns:a16="http://schemas.microsoft.com/office/drawing/2014/main" val="2196647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Kristýna Váňová</a:t>
                      </a:r>
                    </a:p>
                    <a:p>
                      <a:endParaRPr lang="cs-CZ" dirty="0"/>
                    </a:p>
                  </a:txBody>
                  <a:tcPr marL="77524" marR="77524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11. ZŠ</a:t>
                      </a:r>
                    </a:p>
                  </a:txBody>
                  <a:tcPr marL="58146" marR="58146" marT="0" marB="0"/>
                </a:tc>
                <a:extLst>
                  <a:ext uri="{0D108BD9-81ED-4DB2-BD59-A6C34878D82A}">
                    <a16:rowId xmlns:a16="http://schemas.microsoft.com/office/drawing/2014/main" val="12941194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Nela</a:t>
                      </a:r>
                      <a:r>
                        <a:rPr lang="cs-CZ" baseline="0" dirty="0" smtClean="0"/>
                        <a:t> Gottfriedová</a:t>
                      </a:r>
                      <a:endParaRPr lang="cs-CZ" dirty="0" smtClean="0"/>
                    </a:p>
                    <a:p>
                      <a:endParaRPr lang="cs-CZ" dirty="0"/>
                    </a:p>
                  </a:txBody>
                  <a:tcPr marL="77524" marR="77524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17. ZŠ</a:t>
                      </a:r>
                    </a:p>
                  </a:txBody>
                  <a:tcPr marL="58146" marR="58146" marT="0" marB="0"/>
                </a:tc>
                <a:extLst>
                  <a:ext uri="{0D108BD9-81ED-4DB2-BD59-A6C34878D82A}">
                    <a16:rowId xmlns:a16="http://schemas.microsoft.com/office/drawing/2014/main" val="3649147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Hana Lavičková</a:t>
                      </a:r>
                    </a:p>
                    <a:p>
                      <a:endParaRPr lang="cs-CZ" dirty="0"/>
                    </a:p>
                  </a:txBody>
                  <a:tcPr marL="77524" marR="77524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Jinotaj</a:t>
                      </a:r>
                    </a:p>
                  </a:txBody>
                  <a:tcPr marL="58146" marR="58146" marT="0" marB="0"/>
                </a:tc>
                <a:extLst>
                  <a:ext uri="{0D108BD9-81ED-4DB2-BD59-A6C34878D82A}">
                    <a16:rowId xmlns:a16="http://schemas.microsoft.com/office/drawing/2014/main" val="637954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9422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Pracovní skupina pro matematickou gramotnost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8395037"/>
              </p:ext>
            </p:extLst>
          </p:nvPr>
        </p:nvGraphicFramePr>
        <p:xfrm>
          <a:off x="838200" y="2360022"/>
          <a:ext cx="10515600" cy="33615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54825073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779022217"/>
                    </a:ext>
                  </a:extLst>
                </a:gridCol>
              </a:tblGrid>
              <a:tr h="420188">
                <a:tc>
                  <a:txBody>
                    <a:bodyPr/>
                    <a:lstStyle/>
                    <a:p>
                      <a:r>
                        <a:rPr lang="cs-CZ" dirty="0" smtClean="0"/>
                        <a:t>Jméno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Instituce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540153"/>
                  </a:ext>
                </a:extLst>
              </a:tr>
              <a:tr h="735330">
                <a:tc>
                  <a:txBody>
                    <a:bodyPr/>
                    <a:lstStyle/>
                    <a:p>
                      <a:r>
                        <a:rPr lang="cs-CZ" dirty="0" smtClean="0"/>
                        <a:t>Jana Lorencová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7. ZŠ Kvítková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96647711"/>
                  </a:ext>
                </a:extLst>
              </a:tr>
              <a:tr h="735330">
                <a:tc>
                  <a:txBody>
                    <a:bodyPr/>
                    <a:lstStyle/>
                    <a:p>
                      <a:r>
                        <a:rPr lang="cs-CZ" dirty="0" smtClean="0"/>
                        <a:t>Věra Daňková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16. ZŠ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4119497"/>
                  </a:ext>
                </a:extLst>
              </a:tr>
              <a:tr h="735330">
                <a:tc>
                  <a:txBody>
                    <a:bodyPr/>
                    <a:lstStyle/>
                    <a:p>
                      <a:r>
                        <a:rPr lang="cs-CZ" dirty="0" smtClean="0"/>
                        <a:t>Lenka Klímová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ZŠ Církevní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9147217"/>
                  </a:ext>
                </a:extLst>
              </a:tr>
              <a:tr h="735330">
                <a:tc>
                  <a:txBody>
                    <a:bodyPr/>
                    <a:lstStyle/>
                    <a:p>
                      <a:r>
                        <a:rPr lang="cs-CZ" dirty="0" smtClean="0"/>
                        <a:t>Kateřina Formánková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2ika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7954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5198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Pracovní skupina rovné příležitosti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7022072"/>
              </p:ext>
            </p:extLst>
          </p:nvPr>
        </p:nvGraphicFramePr>
        <p:xfrm>
          <a:off x="838200" y="1489168"/>
          <a:ext cx="10515600" cy="47803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54825073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779022217"/>
                    </a:ext>
                  </a:extLst>
                </a:gridCol>
              </a:tblGrid>
              <a:tr h="338470">
                <a:tc>
                  <a:txBody>
                    <a:bodyPr/>
                    <a:lstStyle/>
                    <a:p>
                      <a:r>
                        <a:rPr lang="cs-CZ" dirty="0" smtClean="0"/>
                        <a:t>Jméno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Instituce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540153"/>
                  </a:ext>
                </a:extLst>
              </a:tr>
              <a:tr h="451293">
                <a:tc>
                  <a:txBody>
                    <a:bodyPr/>
                    <a:lstStyle/>
                    <a:p>
                      <a:r>
                        <a:rPr lang="cs-CZ" dirty="0" smtClean="0"/>
                        <a:t>Lenka Sladká Mikulášková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DD, MŠ, ZŠ a Praktická škola, Speciálně pedagogické centrum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96647711"/>
                  </a:ext>
                </a:extLst>
              </a:tr>
              <a:tr h="338470">
                <a:tc>
                  <a:txBody>
                    <a:bodyPr/>
                    <a:lstStyle/>
                    <a:p>
                      <a:r>
                        <a:rPr lang="cs-CZ" dirty="0" smtClean="0"/>
                        <a:t>Michaela Nutilová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Azylový dům pro ženy a matky s dětmi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4119497"/>
                  </a:ext>
                </a:extLst>
              </a:tr>
              <a:tr h="338470">
                <a:tc>
                  <a:txBody>
                    <a:bodyPr/>
                    <a:lstStyle/>
                    <a:p>
                      <a:r>
                        <a:rPr lang="cs-CZ" dirty="0" smtClean="0"/>
                        <a:t>Martina Stavjaníková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UNIE KOMPAS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9147217"/>
                  </a:ext>
                </a:extLst>
              </a:tr>
              <a:tr h="338470">
                <a:tc>
                  <a:txBody>
                    <a:bodyPr/>
                    <a:lstStyle/>
                    <a:p>
                      <a:r>
                        <a:rPr lang="cs-CZ" dirty="0" smtClean="0"/>
                        <a:t>Helena </a:t>
                      </a:r>
                      <a:r>
                        <a:rPr lang="cs-CZ" dirty="0" err="1" smtClean="0"/>
                        <a:t>Uhříková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ZŠ Fryšták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7954804"/>
                  </a:ext>
                </a:extLst>
              </a:tr>
              <a:tr h="338470">
                <a:tc>
                  <a:txBody>
                    <a:bodyPr/>
                    <a:lstStyle/>
                    <a:p>
                      <a:r>
                        <a:rPr lang="cs-CZ" dirty="0" smtClean="0"/>
                        <a:t>Jaroslava Pavlíčková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Azylový dům pro ženy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96623164"/>
                  </a:ext>
                </a:extLst>
              </a:tr>
              <a:tr h="338470">
                <a:tc>
                  <a:txBody>
                    <a:bodyPr/>
                    <a:lstStyle/>
                    <a:p>
                      <a:r>
                        <a:rPr lang="cs-CZ" dirty="0" smtClean="0"/>
                        <a:t>Věra </a:t>
                      </a:r>
                      <a:r>
                        <a:rPr lang="cs-CZ" dirty="0" err="1" smtClean="0"/>
                        <a:t>Skali</a:t>
                      </a:r>
                      <a:r>
                        <a:rPr lang="cs-CZ" dirty="0" smtClean="0"/>
                        <a:t> Hartigová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Centrum pro rodinu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6689570"/>
                  </a:ext>
                </a:extLst>
              </a:tr>
              <a:tr h="543801">
                <a:tc>
                  <a:txBody>
                    <a:bodyPr/>
                    <a:lstStyle/>
                    <a:p>
                      <a:r>
                        <a:rPr lang="cs-CZ" dirty="0" smtClean="0"/>
                        <a:t>Lenka Špendlíková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Azylový dům pro ženy a matky s dětmi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980023"/>
                  </a:ext>
                </a:extLst>
              </a:tr>
              <a:tr h="592322">
                <a:tc>
                  <a:txBody>
                    <a:bodyPr/>
                    <a:lstStyle/>
                    <a:p>
                      <a:r>
                        <a:rPr lang="cs-CZ" dirty="0" smtClean="0"/>
                        <a:t>Iva Vladíková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DDM Astra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9049419"/>
                  </a:ext>
                </a:extLst>
              </a:tr>
              <a:tr h="457128">
                <a:tc>
                  <a:txBody>
                    <a:bodyPr/>
                    <a:lstStyle/>
                    <a:p>
                      <a:r>
                        <a:rPr lang="cs-CZ" dirty="0" smtClean="0"/>
                        <a:t>Iva Vymětalová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MŠ Zlín-Louky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6795438"/>
                  </a:ext>
                </a:extLst>
              </a:tr>
              <a:tr h="457128">
                <a:tc>
                  <a:txBody>
                    <a:bodyPr/>
                    <a:lstStyle/>
                    <a:p>
                      <a:r>
                        <a:rPr lang="cs-CZ" dirty="0" smtClean="0"/>
                        <a:t>Petra </a:t>
                      </a:r>
                      <a:r>
                        <a:rPr lang="cs-CZ" dirty="0" err="1" smtClean="0"/>
                        <a:t>Sakáčová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Dobrá </a:t>
                      </a:r>
                      <a:r>
                        <a:rPr lang="cs-CZ" sz="16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Montessori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4498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7354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b="1" dirty="0"/>
              <a:t>Místní akční plán rozvoje vzdělávání v ORP Zlín III</a:t>
            </a:r>
            <a:br>
              <a:rPr lang="cs-CZ" sz="2800" b="1" dirty="0"/>
            </a:br>
            <a:r>
              <a:rPr lang="cs-CZ" sz="1800" dirty="0"/>
              <a:t>Registrační číslo: CZ.02.3.68/0.0/0.0/20_082/0022913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8473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2400" b="1" dirty="0" smtClean="0"/>
              <a:t>Děkuji </a:t>
            </a:r>
            <a:r>
              <a:rPr lang="cs-CZ" sz="2400" b="1" dirty="0"/>
              <a:t>za pozornost</a:t>
            </a:r>
            <a:r>
              <a:rPr lang="cs-CZ" sz="2400" b="1" dirty="0" smtClean="0"/>
              <a:t>. 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4497" y="5944203"/>
            <a:ext cx="4163006" cy="552527"/>
          </a:xfrm>
          <a:prstGeom prst="rect">
            <a:avLst/>
          </a:prstGeom>
        </p:spPr>
      </p:pic>
      <p:pic>
        <p:nvPicPr>
          <p:cNvPr id="1028" name="Picture 4" descr="Slunce, Děti Kresba, Obrázek, Výkr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305351"/>
            <a:ext cx="4572000" cy="3238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372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MAP 2016-2023</a:t>
            </a:r>
            <a:endParaRPr lang="cs-CZ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8653795"/>
              </p:ext>
            </p:extLst>
          </p:nvPr>
        </p:nvGraphicFramePr>
        <p:xfrm>
          <a:off x="2589213" y="2133600"/>
          <a:ext cx="89154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427224623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5912444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40197337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Projekt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Období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Částka Kč cca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198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MAP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2016-2018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1 300 000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3052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MAP</a:t>
                      </a:r>
                      <a:r>
                        <a:rPr lang="cs-CZ" baseline="0" dirty="0" smtClean="0"/>
                        <a:t> II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2018-2021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10 090</a:t>
                      </a:r>
                      <a:r>
                        <a:rPr lang="cs-CZ" baseline="0" dirty="0" smtClean="0"/>
                        <a:t> 010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2468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MAP</a:t>
                      </a:r>
                      <a:r>
                        <a:rPr lang="cs-CZ" baseline="0" dirty="0" smtClean="0"/>
                        <a:t> III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2021-2023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3 240 000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1231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Celkem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2016-2023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14 630 010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9986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6466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Strategický rámec </a:t>
            </a:r>
            <a:br>
              <a:rPr lang="cs-CZ" dirty="0"/>
            </a:br>
            <a:r>
              <a:rPr lang="cs-CZ" dirty="0"/>
              <a:t>Místního akčního plánu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IROP</a:t>
            </a:r>
          </a:p>
          <a:p>
            <a:r>
              <a:rPr lang="cs-CZ" dirty="0" smtClean="0"/>
              <a:t>Školy a školská zařízení</a:t>
            </a:r>
          </a:p>
          <a:p>
            <a:r>
              <a:rPr lang="cs-CZ" dirty="0" smtClean="0"/>
              <a:t>Projektové záměry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8590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906837"/>
          </a:xfrm>
        </p:spPr>
        <p:txBody>
          <a:bodyPr>
            <a:normAutofit fontScale="90000"/>
          </a:bodyPr>
          <a:lstStyle/>
          <a:p>
            <a:r>
              <a:rPr lang="cs-CZ" sz="8000" b="1" dirty="0">
                <a:solidFill>
                  <a:srgbClr val="005A9E"/>
                </a:solidFill>
              </a:rPr>
              <a:t>MAP III</a:t>
            </a:r>
            <a:r>
              <a:rPr lang="cs-CZ" sz="4800" b="1" dirty="0">
                <a:solidFill>
                  <a:srgbClr val="005A9E"/>
                </a:solidFill>
              </a:rPr>
              <a:t/>
            </a:r>
            <a:br>
              <a:rPr lang="cs-CZ" sz="4800" b="1" dirty="0">
                <a:solidFill>
                  <a:srgbClr val="005A9E"/>
                </a:solidFill>
              </a:rPr>
            </a:br>
            <a:r>
              <a:rPr lang="cs-CZ" sz="4800" b="1" dirty="0">
                <a:solidFill>
                  <a:srgbClr val="005A9E"/>
                </a:solidFill>
              </a:rPr>
              <a:t/>
            </a:r>
            <a:br>
              <a:rPr lang="cs-CZ" sz="4800" b="1" dirty="0">
                <a:solidFill>
                  <a:srgbClr val="005A9E"/>
                </a:solidFill>
              </a:rPr>
            </a:br>
            <a:r>
              <a:rPr lang="cs-CZ" sz="5400" b="1" dirty="0"/>
              <a:t>Místní akční plán rozvoje vzdělávání v ORP Zlín III</a:t>
            </a:r>
            <a:br>
              <a:rPr lang="cs-CZ" sz="5400" b="1" dirty="0"/>
            </a:br>
            <a:r>
              <a:rPr lang="cs-CZ" sz="3100" dirty="0"/>
              <a:t/>
            </a:r>
            <a:br>
              <a:rPr lang="cs-CZ" sz="3100" dirty="0"/>
            </a:br>
            <a:r>
              <a:rPr lang="cs-CZ" sz="3100" dirty="0"/>
              <a:t>Registrační číslo: CZ.02.3.68/0.0/0.0/20_082/0022913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3369" y="5703912"/>
            <a:ext cx="4163006" cy="552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916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b="1" dirty="0"/>
              <a:t>Místní akční plán rozvoje vzdělávání v ORP Zlín III</a:t>
            </a:r>
            <a:br>
              <a:rPr lang="cs-CZ" sz="2800" b="1" dirty="0"/>
            </a:br>
            <a:r>
              <a:rPr lang="cs-CZ" sz="1800" dirty="0"/>
              <a:t>Registrační číslo: CZ.02.3.68/0.0/0.0/20_082/0022913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847387"/>
          </a:xfrm>
        </p:spPr>
        <p:txBody>
          <a:bodyPr>
            <a:normAutofit fontScale="85000" lnSpcReduction="20000"/>
          </a:bodyPr>
          <a:lstStyle/>
          <a:p>
            <a:r>
              <a:rPr lang="cs-CZ" sz="2400" dirty="0" smtClean="0"/>
              <a:t>Příjemce</a:t>
            </a:r>
            <a:r>
              <a:rPr lang="cs-CZ" sz="2400" dirty="0"/>
              <a:t>: statutární město Zlín</a:t>
            </a:r>
          </a:p>
          <a:p>
            <a:r>
              <a:rPr lang="cs-CZ" sz="2400" dirty="0"/>
              <a:t>Realizace projektu: 24 měsíců </a:t>
            </a:r>
            <a:r>
              <a:rPr lang="cs-CZ" sz="2400" dirty="0" smtClean="0"/>
              <a:t>(1. prosinec </a:t>
            </a:r>
            <a:r>
              <a:rPr lang="cs-CZ" sz="2400" dirty="0"/>
              <a:t>2021 – </a:t>
            </a:r>
            <a:r>
              <a:rPr lang="cs-CZ" sz="2400" dirty="0" smtClean="0"/>
              <a:t>30. listopad </a:t>
            </a:r>
            <a:r>
              <a:rPr lang="cs-CZ" sz="2400" dirty="0"/>
              <a:t>2023)</a:t>
            </a:r>
          </a:p>
          <a:p>
            <a:r>
              <a:rPr lang="cs-CZ" sz="2400" dirty="0"/>
              <a:t>Rozpočet: 3.240.881,62</a:t>
            </a:r>
          </a:p>
          <a:p>
            <a:r>
              <a:rPr lang="cs-CZ" sz="2400" dirty="0"/>
              <a:t>Zapojeno celkem 69 MŠ, ZŠ a ZUŠ všech zřizovatelů na území MAP</a:t>
            </a:r>
          </a:p>
          <a:p>
            <a:pPr marL="0" indent="0">
              <a:buNone/>
              <a:tabLst>
                <a:tab pos="269875" algn="l"/>
              </a:tabLst>
            </a:pPr>
            <a:r>
              <a:rPr lang="cs-CZ" sz="2400" dirty="0"/>
              <a:t>	(35 ZŠ a MŠ zřízených SMZ, 17 ZŠ a MŠ zřízených obcemi v území, 7 ZŠ, MŠ a ZUŠ 	zřízených Zlínským krajem, ZŠ a MŠ zřízené církví a </a:t>
            </a:r>
            <a:r>
              <a:rPr lang="cs-CZ" sz="2400" dirty="0" smtClean="0"/>
              <a:t>ZŠ</a:t>
            </a:r>
            <a:r>
              <a:rPr lang="cs-CZ" sz="2400" dirty="0"/>
              <a:t>, MŠ a ZUŠ privátních zřizovatelů)</a:t>
            </a:r>
          </a:p>
          <a:p>
            <a:r>
              <a:rPr lang="cs-CZ" sz="2400" dirty="0"/>
              <a:t>Území MAP (ORP Zlín) opět zahrnuje území měst Zlín, Fryšták  a 9 </a:t>
            </a:r>
            <a:r>
              <a:rPr lang="cs-CZ" sz="2400" dirty="0" smtClean="0"/>
              <a:t>obcí: </a:t>
            </a:r>
            <a:endParaRPr lang="cs-CZ" sz="2400" dirty="0"/>
          </a:p>
          <a:p>
            <a:pPr marL="0" indent="0">
              <a:buNone/>
              <a:tabLst>
                <a:tab pos="269875" algn="l"/>
              </a:tabLst>
            </a:pPr>
            <a:r>
              <a:rPr lang="cs-CZ" sz="2400" dirty="0"/>
              <a:t>	</a:t>
            </a:r>
            <a:r>
              <a:rPr lang="cs-CZ" sz="2400" dirty="0" smtClean="0"/>
              <a:t>Lhota</a:t>
            </a:r>
            <a:r>
              <a:rPr lang="cs-CZ" sz="2400" dirty="0"/>
              <a:t>, Lípa, Lukov, Machová, Mysločovice, Racková, Sazovice, Tečovice, </a:t>
            </a:r>
            <a:r>
              <a:rPr lang="cs-CZ" sz="2400" dirty="0" smtClean="0"/>
              <a:t>Želechovice nad Dřevnicí</a:t>
            </a:r>
            <a:endParaRPr lang="cs-CZ" sz="2400" dirty="0"/>
          </a:p>
          <a:p>
            <a:pPr marL="0" indent="0">
              <a:buNone/>
              <a:tabLst>
                <a:tab pos="269875" algn="l"/>
              </a:tabLst>
            </a:pPr>
            <a:r>
              <a:rPr lang="cs-CZ" sz="2400" dirty="0"/>
              <a:t>	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0022" y="5900699"/>
            <a:ext cx="4163006" cy="552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5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b="1" smtClean="0"/>
              <a:t>Místní akční plán rozvoje vzdělávání v ORP Zlín III</a:t>
            </a:r>
            <a:br>
              <a:rPr lang="cs-CZ" sz="2800" b="1" smtClean="0"/>
            </a:br>
            <a:r>
              <a:rPr lang="cs-CZ" sz="1800" smtClean="0"/>
              <a:t>Registrační číslo: CZ.02.3.68/0.0/0.0/20_082/0022913</a:t>
            </a:r>
            <a:endParaRPr lang="cs-CZ" sz="1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847387"/>
          </a:xfrm>
        </p:spPr>
        <p:txBody>
          <a:bodyPr>
            <a:normAutofit/>
          </a:bodyPr>
          <a:lstStyle/>
          <a:p>
            <a:r>
              <a:rPr lang="cs-CZ" sz="2200" b="1" dirty="0" smtClean="0"/>
              <a:t>rozvíjení spolupráce a partnerství </a:t>
            </a:r>
            <a:r>
              <a:rPr lang="cs-CZ" sz="2200" dirty="0" smtClean="0"/>
              <a:t>navázaných při realizaci MAP a MAP II</a:t>
            </a:r>
          </a:p>
          <a:p>
            <a:r>
              <a:rPr lang="cs-CZ" sz="2200" b="1" dirty="0"/>
              <a:t>f</a:t>
            </a:r>
            <a:r>
              <a:rPr lang="cs-CZ" sz="2200" b="1" dirty="0" smtClean="0"/>
              <a:t>ungování realizačního týmu a pracovních skupin </a:t>
            </a:r>
            <a:r>
              <a:rPr lang="cs-CZ" sz="2200" dirty="0" smtClean="0"/>
              <a:t>v přechodném období </a:t>
            </a:r>
            <a:endParaRPr lang="cs-CZ" sz="2200" b="1" dirty="0" smtClean="0"/>
          </a:p>
          <a:p>
            <a:r>
              <a:rPr lang="cs-CZ" sz="2200" b="1" dirty="0" smtClean="0"/>
              <a:t>aktualizace</a:t>
            </a:r>
            <a:r>
              <a:rPr lang="cs-CZ" sz="2200" dirty="0" smtClean="0"/>
              <a:t> Místního akčního plánu rozvoje vzdělávání v území, Strategického rámce</a:t>
            </a:r>
          </a:p>
          <a:p>
            <a:r>
              <a:rPr lang="cs-CZ" sz="2200" dirty="0" smtClean="0"/>
              <a:t>vytváření </a:t>
            </a:r>
            <a:r>
              <a:rPr lang="cs-CZ" sz="2200" b="1" dirty="0" smtClean="0"/>
              <a:t>podmínek pro realizaci plánovaných projektových záměrů </a:t>
            </a:r>
            <a:r>
              <a:rPr lang="cs-CZ" sz="2200" dirty="0" smtClean="0"/>
              <a:t>v programovém období 2021 – 2027</a:t>
            </a:r>
          </a:p>
          <a:p>
            <a:r>
              <a:rPr lang="cs-CZ" sz="2200" b="1" dirty="0"/>
              <a:t>e</a:t>
            </a:r>
            <a:r>
              <a:rPr lang="cs-CZ" sz="2200" b="1" dirty="0" smtClean="0"/>
              <a:t>valuace</a:t>
            </a:r>
            <a:r>
              <a:rPr lang="cs-CZ" sz="2200" dirty="0" smtClean="0"/>
              <a:t> MAP za období od r. 2016</a:t>
            </a:r>
          </a:p>
          <a:p>
            <a:pPr marL="0" indent="0">
              <a:buNone/>
            </a:pPr>
            <a:endParaRPr lang="cs-CZ" sz="2200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0022" y="5900699"/>
            <a:ext cx="4163006" cy="552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106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Řídicí výbor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8238545"/>
              </p:ext>
            </p:extLst>
          </p:nvPr>
        </p:nvGraphicFramePr>
        <p:xfrm>
          <a:off x="1097280" y="1690688"/>
          <a:ext cx="7767093" cy="4221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11513">
                  <a:extLst>
                    <a:ext uri="{9D8B030D-6E8A-4147-A177-3AD203B41FA5}">
                      <a16:colId xmlns:a16="http://schemas.microsoft.com/office/drawing/2014/main" val="339125633"/>
                    </a:ext>
                  </a:extLst>
                </a:gridCol>
                <a:gridCol w="4655580">
                  <a:extLst>
                    <a:ext uri="{9D8B030D-6E8A-4147-A177-3AD203B41FA5}">
                      <a16:colId xmlns:a16="http://schemas.microsoft.com/office/drawing/2014/main" val="29058625"/>
                    </a:ext>
                  </a:extLst>
                </a:gridCol>
              </a:tblGrid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Jméno a příjmení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Funkce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869669251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Jaromír Schneider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zástupce realizátora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417946776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Mgr. Milan Smola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zástupce realizátora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990717981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RNDr. Otakar Prudil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zástupce RT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00971152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Jolana Kňourková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tajemník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405724197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Mgr. Svatava Kučíková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zástupce realizátora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922266364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 Bc. Soňa Moravcová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zástupce IPRÚ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34165807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Ing. Radovan Výsmek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zástupce KAP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82780509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Mgr. Jarmila Kojecká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zástupce obcí, které nezřizují školu (Lukoveček)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539541247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Mgr. Libor Sovadina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zástupce zřizovatelů škol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08869870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Mgr. Michaela Černošková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zástupce vedení škol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49533288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Mgr. Jana Moučková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zástupce vedení škol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66134703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Bc. Kamila Švardalová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zástupce školní družiny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637894654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Ing. Bc. Radka Krčková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zástupce Centra podpory NPI ČR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204639664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Michaela Nutilová, DiS.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zástupce rodičů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219359698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Mgr. Martina Gavendová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zástupce zřizovatelů škol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054197806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Mgr. Tomáš Kačor 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zástupce učitelů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94968805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Bc. Ivana Vladíková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zástupce neformálního vzdělávání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43974883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Mgr. Martina Hniličková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zástupce základní umělecké školy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030763191"/>
                  </a:ext>
                </a:extLst>
              </a:tr>
              <a:tr h="2110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Mgr. Markéta Svobodová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zástupce školní družiny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912691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2612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/>
              <a:t>Cíle MAP</a:t>
            </a:r>
            <a:r>
              <a:rPr lang="cs-CZ" sz="2800" b="1" dirty="0"/>
              <a:t/>
            </a:r>
            <a:br>
              <a:rPr lang="cs-CZ" sz="2800" b="1" dirty="0"/>
            </a:br>
            <a:endParaRPr lang="cs-CZ" sz="1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84738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b="1" dirty="0" smtClean="0"/>
              <a:t>podpora </a:t>
            </a:r>
            <a:r>
              <a:rPr lang="cs-CZ" b="1" dirty="0"/>
              <a:t>společného plánování </a:t>
            </a:r>
            <a:r>
              <a:rPr lang="cs-CZ" dirty="0"/>
              <a:t>a</a:t>
            </a:r>
            <a:r>
              <a:rPr lang="cs-CZ" b="1" dirty="0"/>
              <a:t> sdílení aktivit v území </a:t>
            </a:r>
            <a:r>
              <a:rPr lang="cs-CZ" dirty="0"/>
              <a:t>vedoucí ke zlepšení kvality vzdělávání ve školách </a:t>
            </a:r>
            <a:endParaRPr lang="cs-CZ" dirty="0" smtClean="0"/>
          </a:p>
          <a:p>
            <a:r>
              <a:rPr lang="cs-CZ" b="1" dirty="0" smtClean="0"/>
              <a:t>spolupráce </a:t>
            </a:r>
            <a:r>
              <a:rPr lang="cs-CZ" b="1" dirty="0"/>
              <a:t>zřizovatelů, škol a ostatních aktérů ve vzdělávání včetně organizací neformálního vzdělávání. </a:t>
            </a:r>
          </a:p>
          <a:p>
            <a:r>
              <a:rPr lang="cs-CZ" b="1" dirty="0" smtClean="0"/>
              <a:t>společné </a:t>
            </a:r>
            <a:r>
              <a:rPr lang="cs-CZ" b="1" dirty="0"/>
              <a:t>informování, vzdělávání a plánování partnerských aktivit pro následné společné řešení místně specifických problémů a potřeb a vyhodnocování přínosů spolupráce</a:t>
            </a:r>
            <a:r>
              <a:rPr lang="cs-CZ" dirty="0"/>
              <a:t>. </a:t>
            </a:r>
          </a:p>
          <a:p>
            <a:r>
              <a:rPr lang="cs-CZ" b="1" dirty="0" smtClean="0"/>
              <a:t>podpora </a:t>
            </a:r>
            <a:r>
              <a:rPr lang="cs-CZ" b="1" dirty="0"/>
              <a:t>spolupráce </a:t>
            </a:r>
            <a:r>
              <a:rPr lang="cs-CZ" dirty="0"/>
              <a:t>škol, vzdělávacích a kulturních center a zaměstnavatelů </a:t>
            </a:r>
            <a:r>
              <a:rPr lang="cs-CZ" b="1" dirty="0"/>
              <a:t>v rozvoji gramotností a klíčových kompetencí </a:t>
            </a:r>
            <a:r>
              <a:rPr lang="cs-CZ" dirty="0" smtClean="0"/>
              <a:t>dětí</a:t>
            </a:r>
          </a:p>
          <a:p>
            <a:r>
              <a:rPr lang="cs-CZ" b="1" dirty="0" smtClean="0"/>
              <a:t>podpora </a:t>
            </a:r>
            <a:r>
              <a:rPr lang="cs-CZ" b="1" dirty="0"/>
              <a:t>aktivit vedoucích k podpoře dětí a žáků ohrožených školním neúspěchem</a:t>
            </a:r>
            <a:r>
              <a:rPr lang="cs-CZ" dirty="0"/>
              <a:t> a </a:t>
            </a:r>
            <a:r>
              <a:rPr lang="cs-CZ" b="1" dirty="0"/>
              <a:t>vytváření podmínek pro vzdělávání na dálku</a:t>
            </a:r>
            <a:r>
              <a:rPr lang="cs-CZ" dirty="0"/>
              <a:t>.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0022" y="5900699"/>
            <a:ext cx="4163006" cy="552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6266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1936</TotalTime>
  <Words>1393</Words>
  <Application>Microsoft Office PowerPoint</Application>
  <PresentationFormat>Širokoúhlá obrazovka</PresentationFormat>
  <Paragraphs>294</Paragraphs>
  <Slides>23</Slides>
  <Notes>0</Notes>
  <HiddenSlides>14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30" baseType="lpstr">
      <vt:lpstr>Arial</vt:lpstr>
      <vt:lpstr>Calibri</vt:lpstr>
      <vt:lpstr>Century Gothic</vt:lpstr>
      <vt:lpstr>Times New Roman</vt:lpstr>
      <vt:lpstr>Wingdings</vt:lpstr>
      <vt:lpstr>Wingdings 3</vt:lpstr>
      <vt:lpstr>Stébla</vt:lpstr>
      <vt:lpstr>       Místní akční plánování  v ORP Zlín   Setkání starostů ORP Zlín 21.4.2022  </vt:lpstr>
      <vt:lpstr>   Území MAP ORP Zlín</vt:lpstr>
      <vt:lpstr>MAP 2016-2023</vt:lpstr>
      <vt:lpstr>Strategický rámec  Místního akčního plánu</vt:lpstr>
      <vt:lpstr>MAP III  Místní akční plán rozvoje vzdělávání v ORP Zlín III  Registrační číslo: CZ.02.3.68/0.0/0.0/20_082/0022913</vt:lpstr>
      <vt:lpstr>Místní akční plán rozvoje vzdělávání v ORP Zlín III Registrační číslo: CZ.02.3.68/0.0/0.0/20_082/0022913</vt:lpstr>
      <vt:lpstr>Místní akční plán rozvoje vzdělávání v ORP Zlín III Registrační číslo: CZ.02.3.68/0.0/0.0/20_082/0022913</vt:lpstr>
      <vt:lpstr>Řídicí výbor</vt:lpstr>
      <vt:lpstr>Cíle MAP </vt:lpstr>
      <vt:lpstr>Místní akční plán rozvoje vzdělávání v ORP Zlín III Registrační číslo: CZ.02.3.68/0.0/0.0/20_082/0022913</vt:lpstr>
      <vt:lpstr>Organizační struktura</vt:lpstr>
      <vt:lpstr>Místní akční plán rozvoje vzdělávání v ORP Zlín III Registrační číslo: CZ.02.3.68/0.0/0.0/20_082/0022913</vt:lpstr>
      <vt:lpstr>Místní akční plán rozvoje vzdělávání v ORP Zlín III Registrační číslo: CZ.02.3.68/0.0/0.0/20_082/0022913</vt:lpstr>
      <vt:lpstr>Místní akční plán rozvoje vzdělávání v ORP Zlín III Registrační číslo: CZ.02.3.68/0.0/0.0/20_082/0022913</vt:lpstr>
      <vt:lpstr>Místní akční plán rozvoje vzdělávání v ORP Zlín III Registrační číslo: CZ.02.3.68/0.0/0.0/20_082/0022913</vt:lpstr>
      <vt:lpstr>Místní akční plán rozvoje vzdělávání v ORP Zlín III Registrační číslo: CZ.02.3.68/0.0/0.0/20_082/0022913</vt:lpstr>
      <vt:lpstr>Realizační tým</vt:lpstr>
      <vt:lpstr>Řídicí výbor</vt:lpstr>
      <vt:lpstr>Pracovní skupina financování</vt:lpstr>
      <vt:lpstr>Pracovní skupina pro čtenářskou gramotnost</vt:lpstr>
      <vt:lpstr>Pracovní skupina pro matematickou gramotnost</vt:lpstr>
      <vt:lpstr>Pracovní skupina rovné příležitosti</vt:lpstr>
      <vt:lpstr>Místní akční plán rozvoje vzdělávání v ORP Zlín III Registrační číslo: CZ.02.3.68/0.0/0.0/20_082/0022913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Místní akční plán rozvoje vzdělávání v ORP Zlín</dc:title>
  <dc:creator>Zavadilová Dagmar</dc:creator>
  <cp:lastModifiedBy>Kučíková Svatava</cp:lastModifiedBy>
  <cp:revision>98</cp:revision>
  <cp:lastPrinted>2022-04-07T12:24:54Z</cp:lastPrinted>
  <dcterms:created xsi:type="dcterms:W3CDTF">2021-11-16T12:35:29Z</dcterms:created>
  <dcterms:modified xsi:type="dcterms:W3CDTF">2022-04-07T14:09:58Z</dcterms:modified>
</cp:coreProperties>
</file>